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5" r:id="rId13"/>
    <p:sldId id="336"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7"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953753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Evans B. Sansolis, Ph.D.</a:t>
            </a:r>
          </a:p>
          <a:p>
            <a:r>
              <a:rPr lang="en-US" dirty="0">
                <a:solidFill>
                  <a:schemeClr val="bg2"/>
                </a:solidFill>
                <a:latin typeface="Abadi" panose="020B0604020104020204" pitchFamily="34" charset="0"/>
                <a:ea typeface="SF Pro" pitchFamily="2" charset="0"/>
                <a:cs typeface="SF Pro" pitchFamily="2" charset="0"/>
              </a:rPr>
              <a:t>September 3,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Wrangling</a:t>
            </a:r>
          </a:p>
        </p:txBody>
      </p:sp>
      <p:sp>
        <p:nvSpPr>
          <p:cNvPr id="2" name="Terminator 5">
            <a:extLst>
              <a:ext uri="{FF2B5EF4-FFF2-40B4-BE49-F238E27FC236}">
                <a16:creationId xmlns:a16="http://schemas.microsoft.com/office/drawing/2014/main" id="{CD2EEDD1-20FF-F1B4-348B-16E67B22CEB5}"/>
              </a:ext>
            </a:extLst>
          </p:cNvPr>
          <p:cNvSpPr/>
          <p:nvPr/>
        </p:nvSpPr>
        <p:spPr>
          <a:xfrm>
            <a:off x="892473" y="1421656"/>
            <a:ext cx="2671536" cy="548320"/>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Calculate the number of launches on each site</a:t>
            </a:r>
            <a:endParaRPr lang="it-IT" sz="1200" dirty="0">
              <a:solidFill>
                <a:schemeClr val="bg1"/>
              </a:solidFill>
            </a:endParaRPr>
          </a:p>
        </p:txBody>
      </p:sp>
      <p:sp>
        <p:nvSpPr>
          <p:cNvPr id="7" name="Process 8">
            <a:extLst>
              <a:ext uri="{FF2B5EF4-FFF2-40B4-BE49-F238E27FC236}">
                <a16:creationId xmlns:a16="http://schemas.microsoft.com/office/drawing/2014/main" id="{7E4E0402-9866-F434-9042-1973C945E198}"/>
              </a:ext>
            </a:extLst>
          </p:cNvPr>
          <p:cNvSpPr/>
          <p:nvPr/>
        </p:nvSpPr>
        <p:spPr>
          <a:xfrm>
            <a:off x="4768655" y="1421656"/>
            <a:ext cx="2560028" cy="54832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Calculate the number and occurrence of each orbit</a:t>
            </a:r>
            <a:endParaRPr lang="it-IT" sz="1200" dirty="0">
              <a:solidFill>
                <a:schemeClr val="bg1"/>
              </a:solidFill>
            </a:endParaRPr>
          </a:p>
        </p:txBody>
      </p:sp>
      <p:sp>
        <p:nvSpPr>
          <p:cNvPr id="8" name="Process 10">
            <a:extLst>
              <a:ext uri="{FF2B5EF4-FFF2-40B4-BE49-F238E27FC236}">
                <a16:creationId xmlns:a16="http://schemas.microsoft.com/office/drawing/2014/main" id="{8BD4D047-6D1F-C02E-6262-BD2A9A93CDDB}"/>
              </a:ext>
            </a:extLst>
          </p:cNvPr>
          <p:cNvSpPr/>
          <p:nvPr/>
        </p:nvSpPr>
        <p:spPr>
          <a:xfrm>
            <a:off x="8284188" y="1420131"/>
            <a:ext cx="2752826" cy="54905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Calculate the number and occurrence of mission outcome per orbit type</a:t>
            </a:r>
            <a:endParaRPr lang="it-IT" sz="1200" dirty="0">
              <a:solidFill>
                <a:schemeClr val="bg1"/>
              </a:solidFill>
            </a:endParaRPr>
          </a:p>
        </p:txBody>
      </p:sp>
      <p:sp>
        <p:nvSpPr>
          <p:cNvPr id="9" name="Process 11">
            <a:extLst>
              <a:ext uri="{FF2B5EF4-FFF2-40B4-BE49-F238E27FC236}">
                <a16:creationId xmlns:a16="http://schemas.microsoft.com/office/drawing/2014/main" id="{7A05C23C-C6B5-F6CB-0ADC-C0EC839368BD}"/>
              </a:ext>
            </a:extLst>
          </p:cNvPr>
          <p:cNvSpPr/>
          <p:nvPr/>
        </p:nvSpPr>
        <p:spPr>
          <a:xfrm>
            <a:off x="8284188" y="2576138"/>
            <a:ext cx="2743200" cy="54905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Create a landing outcome label from Outcome column using one-hot encoding</a:t>
            </a:r>
            <a:endParaRPr lang="it-IT" sz="1200" dirty="0">
              <a:solidFill>
                <a:schemeClr val="bg1"/>
              </a:solidFill>
            </a:endParaRPr>
          </a:p>
        </p:txBody>
      </p:sp>
      <p:sp>
        <p:nvSpPr>
          <p:cNvPr id="10" name="Terminator 12">
            <a:extLst>
              <a:ext uri="{FF2B5EF4-FFF2-40B4-BE49-F238E27FC236}">
                <a16:creationId xmlns:a16="http://schemas.microsoft.com/office/drawing/2014/main" id="{1E2060A0-2169-44AD-AD5D-25B87D1E89BE}"/>
              </a:ext>
            </a:extLst>
          </p:cNvPr>
          <p:cNvSpPr/>
          <p:nvPr/>
        </p:nvSpPr>
        <p:spPr>
          <a:xfrm>
            <a:off x="8433060" y="3886099"/>
            <a:ext cx="2445456" cy="549049"/>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solidFill>
                  <a:schemeClr val="bg1"/>
                </a:solidFill>
                <a:latin typeface="Microsoft JhengHei" panose="020B0604030504040204" charset="-120"/>
                <a:ea typeface="Microsoft JhengHei" panose="020B0604030504040204" charset="-120"/>
              </a:rPr>
              <a:t>Export to CSV file</a:t>
            </a:r>
            <a:endParaRPr lang="it-IT" sz="1200" dirty="0">
              <a:solidFill>
                <a:schemeClr val="bg1"/>
              </a:solidFill>
            </a:endParaRPr>
          </a:p>
        </p:txBody>
      </p:sp>
      <p:cxnSp>
        <p:nvCxnSpPr>
          <p:cNvPr id="11" name="Straight Arrow Connector 10">
            <a:extLst>
              <a:ext uri="{FF2B5EF4-FFF2-40B4-BE49-F238E27FC236}">
                <a16:creationId xmlns:a16="http://schemas.microsoft.com/office/drawing/2014/main" id="{2E4DC76A-A232-1A22-695F-1033631AE653}"/>
              </a:ext>
            </a:extLst>
          </p:cNvPr>
          <p:cNvCxnSpPr>
            <a:cxnSpLocks/>
            <a:stCxn id="2" idx="3"/>
            <a:endCxn id="7" idx="1"/>
          </p:cNvCxnSpPr>
          <p:nvPr/>
        </p:nvCxnSpPr>
        <p:spPr>
          <a:xfrm>
            <a:off x="3564009" y="1695816"/>
            <a:ext cx="1204646"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0B49D3-60A6-B243-C73E-C122848BBF8F}"/>
              </a:ext>
            </a:extLst>
          </p:cNvPr>
          <p:cNvCxnSpPr>
            <a:cxnSpLocks/>
            <a:stCxn id="8" idx="2"/>
            <a:endCxn id="9" idx="0"/>
          </p:cNvCxnSpPr>
          <p:nvPr/>
        </p:nvCxnSpPr>
        <p:spPr>
          <a:xfrm flipH="1">
            <a:off x="9655788" y="1969181"/>
            <a:ext cx="4813" cy="60695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2B9B97-7C8C-5419-ABA7-229D9C6A089A}"/>
              </a:ext>
            </a:extLst>
          </p:cNvPr>
          <p:cNvCxnSpPr>
            <a:cxnSpLocks/>
            <a:stCxn id="7" idx="3"/>
            <a:endCxn id="8" idx="1"/>
          </p:cNvCxnSpPr>
          <p:nvPr/>
        </p:nvCxnSpPr>
        <p:spPr>
          <a:xfrm flipV="1">
            <a:off x="7328683" y="1694656"/>
            <a:ext cx="955505" cy="116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6106195-3D98-8FE7-FF44-4B70E0E71C1A}"/>
              </a:ext>
            </a:extLst>
          </p:cNvPr>
          <p:cNvCxnSpPr>
            <a:cxnSpLocks/>
            <a:stCxn id="9" idx="2"/>
            <a:endCxn id="10" idx="0"/>
          </p:cNvCxnSpPr>
          <p:nvPr/>
        </p:nvCxnSpPr>
        <p:spPr>
          <a:xfrm>
            <a:off x="9655788" y="3125188"/>
            <a:ext cx="0" cy="76091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216AE4D8-03F4-E9C3-5626-ED807566852C}"/>
              </a:ext>
            </a:extLst>
          </p:cNvPr>
          <p:cNvSpPr txBox="1">
            <a:spLocks/>
          </p:cNvSpPr>
          <p:nvPr/>
        </p:nvSpPr>
        <p:spPr>
          <a:xfrm>
            <a:off x="986561" y="2117038"/>
            <a:ext cx="7354814" cy="4912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Steps:</a:t>
            </a:r>
          </a:p>
          <a:p>
            <a:pPr marL="457200" lvl="1" indent="0">
              <a:buFont typeface="Arial" panose="020B0604020202020204" pitchFamily="34" charset="0"/>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Data Preprocessing Steps:</a:t>
            </a:r>
          </a:p>
          <a:p>
            <a:pPr marL="1257300" lvl="2" indent="-342900">
              <a:buFont typeface="+mj-lt"/>
              <a:buAutoNum type="arabicPeriod"/>
            </a:pPr>
            <a:r>
              <a:rPr lang="en-US" sz="1050" dirty="0">
                <a:latin typeface="Amiri" panose="00000500000000000000" pitchFamily="2" charset="-78"/>
                <a:ea typeface="Amiri" panose="00000500000000000000" pitchFamily="2" charset="-78"/>
                <a:cs typeface="Amiri" panose="00000500000000000000" pitchFamily="2" charset="-78"/>
              </a:rPr>
              <a:t>Perform Exploratory Data Analysis (EDA) to understand the dataset and determine data labels.</a:t>
            </a:r>
          </a:p>
          <a:p>
            <a:pPr marL="1257300" lvl="2" indent="-342900">
              <a:buFont typeface="+mj-lt"/>
              <a:buAutoNum type="arabicPeriod"/>
            </a:pPr>
            <a:r>
              <a:rPr lang="en-US" sz="1050" dirty="0">
                <a:latin typeface="Amiri" panose="00000500000000000000" pitchFamily="2" charset="-78"/>
                <a:ea typeface="Amiri" panose="00000500000000000000" pitchFamily="2" charset="-78"/>
                <a:cs typeface="Amiri" panose="00000500000000000000" pitchFamily="2" charset="-78"/>
              </a:rPr>
              <a:t>Calculate the number of launches for each launch site.</a:t>
            </a:r>
          </a:p>
          <a:p>
            <a:pPr marL="1257300" lvl="2" indent="-342900">
              <a:buFont typeface="+mj-lt"/>
              <a:buAutoNum type="arabicPeriod"/>
            </a:pPr>
            <a:r>
              <a:rPr lang="en-US" sz="1050" dirty="0">
                <a:latin typeface="Amiri" panose="00000500000000000000" pitchFamily="2" charset="-78"/>
                <a:ea typeface="Amiri" panose="00000500000000000000" pitchFamily="2" charset="-78"/>
                <a:cs typeface="Amiri" panose="00000500000000000000" pitchFamily="2" charset="-78"/>
              </a:rPr>
              <a:t>Calculate the number and occurrence of different orbit types.</a:t>
            </a:r>
          </a:p>
          <a:p>
            <a:pPr marL="1257300" lvl="2" indent="-342900">
              <a:buFont typeface="+mj-lt"/>
              <a:buAutoNum type="arabicPeriod"/>
            </a:pPr>
            <a:r>
              <a:rPr lang="en-US" sz="1050" dirty="0">
                <a:latin typeface="Amiri" panose="00000500000000000000" pitchFamily="2" charset="-78"/>
                <a:ea typeface="Amiri" panose="00000500000000000000" pitchFamily="2" charset="-78"/>
                <a:cs typeface="Amiri" panose="00000500000000000000" pitchFamily="2" charset="-78"/>
              </a:rPr>
              <a:t>Calculate the number and occurrence of mission outcomes per orbit type.</a:t>
            </a:r>
          </a:p>
          <a:p>
            <a:pPr marL="457200" lvl="1" indent="0">
              <a:buFont typeface="Arial" panose="020B0604020202020204" pitchFamily="34" charset="0"/>
              <a:buNone/>
            </a:pPr>
            <a:endParaRPr lang="en-US" sz="1000" dirty="0">
              <a:latin typeface="Amiri" panose="00000500000000000000" pitchFamily="2" charset="-78"/>
              <a:ea typeface="Amiri" panose="00000500000000000000" pitchFamily="2" charset="-78"/>
              <a:cs typeface="Amiri" panose="00000500000000000000" pitchFamily="2" charset="-78"/>
            </a:endParaRPr>
          </a:p>
          <a:p>
            <a:pPr marL="457200" lvl="1" indent="0">
              <a:buFont typeface="Arial" panose="020B0604020202020204" pitchFamily="34" charset="0"/>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Creating a Binary Landing Outcome Column (dependent variable) based on the provided criteria:</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Landing was not always successful (0)</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True Ocean: mission outcome had a successful landing to a specific region of the ocean (1)</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False Ocean: represented an unsuccessful landing to a specific region of the ocean (0)</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True RTLS: meant the mission had a successful landing on a ground pad (1)</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False RTLS: represented an unsuccessful landing on a ground pad (0)</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True ASDS: meant the mission outcome had a successful landing on a drone ship (1)</a:t>
            </a:r>
          </a:p>
          <a:p>
            <a:pPr lvl="2">
              <a:buFont typeface="Abadi" panose="020B0604020104020204" pitchFamily="34" charset="0"/>
              <a:buChar char="-"/>
            </a:pPr>
            <a:r>
              <a:rPr lang="en-US" sz="1050" dirty="0">
                <a:latin typeface="Amiri" panose="00000500000000000000" pitchFamily="2" charset="-78"/>
                <a:ea typeface="Amiri" panose="00000500000000000000" pitchFamily="2" charset="-78"/>
                <a:cs typeface="Amiri" panose="00000500000000000000" pitchFamily="2" charset="-78"/>
              </a:rPr>
              <a:t>False ASDS: represented an unsuccessful landing on a drone ship (0)</a:t>
            </a:r>
          </a:p>
          <a:p>
            <a:pPr marL="457200" lvl="1" indent="0">
              <a:buFont typeface="Arial" panose="020B0604020202020204" pitchFamily="34" charset="0"/>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Data Export: </a:t>
            </a:r>
          </a:p>
          <a:p>
            <a:pPr lvl="2">
              <a:buFont typeface="Amiri" panose="00000500000000000000" pitchFamily="2" charset="-78"/>
              <a:buChar char="-"/>
            </a:pPr>
            <a:r>
              <a:rPr lang="en-US" sz="1050" dirty="0">
                <a:latin typeface="Amiri" panose="00000500000000000000" pitchFamily="2" charset="-78"/>
                <a:ea typeface="Amiri" panose="00000500000000000000" pitchFamily="2" charset="-78"/>
                <a:cs typeface="Amiri" panose="00000500000000000000" pitchFamily="2" charset="-78"/>
              </a:rPr>
              <a:t>Export the preprocessed data, including the binary landing outcome column, to a CSV file for further analysis and modeling.</a:t>
            </a:r>
            <a:endParaRPr lang="en-US" sz="1000" dirty="0">
              <a:latin typeface="Amiri" panose="00000500000000000000" pitchFamily="2" charset="-78"/>
              <a:ea typeface="Amiri" panose="00000500000000000000" pitchFamily="2" charset="-78"/>
              <a:cs typeface="Amiri" panose="00000500000000000000" pitchFamily="2" charset="-78"/>
            </a:endParaRPr>
          </a:p>
          <a:p>
            <a:pPr marL="0" indent="0">
              <a:buFont typeface="Arial" panose="020B0604020202020204" pitchFamily="34" charset="0"/>
              <a:buNone/>
            </a:pPr>
            <a:endParaRPr lang="en-US" sz="2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spcBef>
                <a:spcPts val="600"/>
              </a:spcBef>
              <a:buFont typeface="Arial" panose="020B0604020202020204" pitchFamily="34" charse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GitHub URL</a:t>
            </a:r>
          </a:p>
          <a:p>
            <a:pPr marL="0" indent="0">
              <a:buFont typeface="Arial" panose="020B0604020202020204" pitchFamily="34" charset="0"/>
              <a:buNone/>
            </a:pPr>
            <a:r>
              <a:rPr lang="en-US" sz="1000" b="1" dirty="0">
                <a:latin typeface="Amiri" panose="00000500000000000000" pitchFamily="2" charset="-78"/>
                <a:ea typeface="Amiri" panose="00000500000000000000" pitchFamily="2" charset="-78"/>
                <a:cs typeface="Amiri" panose="00000500000000000000" pitchFamily="2" charset="-78"/>
              </a:rPr>
              <a:t>https://github.com/evansbuycosansolis/IBM_DataScience_Capstone/blob/main/03_IBM-DS_Capstone_SpaceX_Data_Wrangling.ipynb</a:t>
            </a:r>
          </a:p>
          <a:p>
            <a:endParaRPr lang="en-US" sz="1000" dirty="0">
              <a:latin typeface="Amiri" panose="00000500000000000000" pitchFamily="2" charset="-78"/>
              <a:ea typeface="Amiri" panose="00000500000000000000" pitchFamily="2" charset="-78"/>
              <a:cs typeface="Amiri" panose="00000500000000000000" pitchFamily="2" charset="-78"/>
            </a:endParaRPr>
          </a:p>
          <a:p>
            <a:endParaRPr lang="en-US" dirty="0"/>
          </a:p>
        </p:txBody>
      </p:sp>
    </p:spTree>
    <p:extLst>
      <p:ext uri="{BB962C8B-B14F-4D97-AF65-F5344CB8AC3E}">
        <p14:creationId xmlns:p14="http://schemas.microsoft.com/office/powerpoint/2010/main" val="37195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380967"/>
            <a:ext cx="10515599" cy="4351338"/>
          </a:xfrm>
          <a:prstGeom prst="rect">
            <a:avLst/>
          </a:prstGeom>
        </p:spPr>
        <p:txBody>
          <a:bodyPr lIns="91440" tIns="45720" rIns="91440" bIns="45720" anchor="t"/>
          <a:lstStyle/>
          <a:p>
            <a:pPr marL="0" indent="0">
              <a:buNone/>
            </a:pPr>
            <a:r>
              <a:rPr lang="en-US" sz="1600" b="1" dirty="0">
                <a:solidFill>
                  <a:srgbClr val="0B49CB"/>
                </a:solidFill>
                <a:latin typeface="Amiri" panose="00000500000000000000" pitchFamily="2" charset="-78"/>
                <a:ea typeface="Amiri" panose="00000500000000000000" pitchFamily="2" charset="-78"/>
                <a:cs typeface="Amiri" panose="00000500000000000000" pitchFamily="2" charset="-78"/>
              </a:rPr>
              <a:t>Display Queries:</a:t>
            </a:r>
          </a:p>
          <a:p>
            <a:pPr marL="800100" lvl="1" indent="-342900">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Names of unique launch sites: </a:t>
            </a:r>
            <a:r>
              <a:rPr lang="en-US" sz="1100" dirty="0">
                <a:latin typeface="Amiri" panose="00000500000000000000" pitchFamily="2" charset="-78"/>
                <a:ea typeface="Amiri" panose="00000500000000000000" pitchFamily="2" charset="-78"/>
                <a:cs typeface="Amiri" panose="00000500000000000000" pitchFamily="2" charset="-78"/>
              </a:rPr>
              <a:t>This query retrieves and displays the names of all unique launch sites.</a:t>
            </a:r>
          </a:p>
          <a:p>
            <a:pPr marL="800100" lvl="1" indent="-342900">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5 records where the launch site begins with 'CCA’:</a:t>
            </a:r>
            <a:r>
              <a:rPr lang="en-US" sz="1200" b="1" dirty="0">
                <a:latin typeface="Amiri" panose="00000500000000000000" pitchFamily="2" charset="-78"/>
                <a:ea typeface="Amiri" panose="00000500000000000000" pitchFamily="2" charset="-78"/>
                <a:cs typeface="Amiri" panose="00000500000000000000" pitchFamily="2" charset="-78"/>
              </a:rPr>
              <a:t> </a:t>
            </a:r>
            <a:r>
              <a:rPr lang="en-US" sz="1100" dirty="0">
                <a:latin typeface="Amiri" panose="00000500000000000000" pitchFamily="2" charset="-78"/>
                <a:ea typeface="Amiri" panose="00000500000000000000" pitchFamily="2" charset="-78"/>
                <a:cs typeface="Amiri" panose="00000500000000000000" pitchFamily="2" charset="-78"/>
              </a:rPr>
              <a:t>This query retrieves and displays 5 records of launch sites where the name starts with 'CCA'.</a:t>
            </a:r>
          </a:p>
          <a:p>
            <a:pPr marL="800100" lvl="1" indent="-342900">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Total payload mass carried by boosters launched by NASA (CRS): </a:t>
            </a:r>
            <a:r>
              <a:rPr lang="en-US" sz="1100" dirty="0">
                <a:latin typeface="Amiri" panose="00000500000000000000" pitchFamily="2" charset="-78"/>
                <a:ea typeface="Amiri" panose="00000500000000000000" pitchFamily="2" charset="-78"/>
                <a:cs typeface="Amiri" panose="00000500000000000000" pitchFamily="2" charset="-78"/>
              </a:rPr>
              <a:t>This query calculates and displays the total payload mass carried by boosters launched by NASA under the Commercial Resupply Services (CRS) program.</a:t>
            </a:r>
          </a:p>
          <a:p>
            <a:pPr marL="800100" lvl="1" indent="-342900">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Average payload mass carried by booster version F9 v1.1: </a:t>
            </a:r>
            <a:r>
              <a:rPr lang="en-US" sz="1100" dirty="0">
                <a:latin typeface="Amiri" panose="00000500000000000000" pitchFamily="2" charset="-78"/>
                <a:ea typeface="Amiri" panose="00000500000000000000" pitchFamily="2" charset="-78"/>
                <a:cs typeface="Amiri" panose="00000500000000000000" pitchFamily="2" charset="-78"/>
              </a:rPr>
              <a:t>This query calculates and displays the average payload mass carried by booster versions with the name 'F9 v1.1’.</a:t>
            </a:r>
          </a:p>
          <a:p>
            <a:pPr marL="0" indent="0">
              <a:buNone/>
            </a:pPr>
            <a:r>
              <a:rPr lang="en-US" sz="1600" b="1" dirty="0">
                <a:solidFill>
                  <a:srgbClr val="0B49CB"/>
                </a:solidFill>
                <a:latin typeface="Amiri" panose="00000500000000000000" pitchFamily="2" charset="-78"/>
                <a:ea typeface="Amiri" panose="00000500000000000000" pitchFamily="2" charset="-78"/>
                <a:cs typeface="Amiri" panose="00000500000000000000" pitchFamily="2" charset="-78"/>
              </a:rPr>
              <a:t>List Queries:</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Date of the first successful landing on a ground pad: </a:t>
            </a:r>
            <a:r>
              <a:rPr lang="en-US" sz="1100" dirty="0">
                <a:latin typeface="Amiri" panose="00000500000000000000" pitchFamily="2" charset="-78"/>
                <a:ea typeface="Amiri" panose="00000500000000000000" pitchFamily="2" charset="-78"/>
                <a:cs typeface="Amiri" panose="00000500000000000000" pitchFamily="2" charset="-78"/>
              </a:rPr>
              <a:t>This query retrieves and displays the date of the first successful landing of a booster on a ground pad.</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Names of boosters that had a successful landing on a drone ship and had a payload mass greater than 4,000 but less than 6,000: </a:t>
            </a:r>
            <a:r>
              <a:rPr lang="en-US" sz="1100" dirty="0">
                <a:latin typeface="Amiri" panose="00000500000000000000" pitchFamily="2" charset="-78"/>
                <a:ea typeface="Amiri" panose="00000500000000000000" pitchFamily="2" charset="-78"/>
                <a:cs typeface="Amiri" panose="00000500000000000000" pitchFamily="2" charset="-78"/>
              </a:rPr>
              <a:t>This query lists the names of boosters that had successful landings on a drone ship and carried a payload mass within the specified range.</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Total number of successful and failed missions:</a:t>
            </a:r>
            <a:r>
              <a:rPr lang="en-US" sz="1200" dirty="0">
                <a:latin typeface="Amiri" panose="00000500000000000000" pitchFamily="2" charset="-78"/>
                <a:ea typeface="Amiri" panose="00000500000000000000" pitchFamily="2" charset="-78"/>
                <a:cs typeface="Amiri" panose="00000500000000000000" pitchFamily="2" charset="-78"/>
              </a:rPr>
              <a:t> </a:t>
            </a:r>
            <a:r>
              <a:rPr lang="en-US" sz="1100" dirty="0">
                <a:latin typeface="Amiri" panose="00000500000000000000" pitchFamily="2" charset="-78"/>
                <a:ea typeface="Amiri" panose="00000500000000000000" pitchFamily="2" charset="-78"/>
                <a:cs typeface="Amiri" panose="00000500000000000000" pitchFamily="2" charset="-78"/>
              </a:rPr>
              <a:t>This query calculates and displays the total number of both successful and failed missions.</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Names of booster versions that have carried the max payload: </a:t>
            </a:r>
            <a:r>
              <a:rPr lang="en-US" sz="1100" dirty="0">
                <a:latin typeface="Amiri" panose="00000500000000000000" pitchFamily="2" charset="-78"/>
                <a:ea typeface="Amiri" panose="00000500000000000000" pitchFamily="2" charset="-78"/>
                <a:cs typeface="Amiri" panose="00000500000000000000" pitchFamily="2" charset="-78"/>
              </a:rPr>
              <a:t>This query retrieves and lists the names of booster versions that have carried the maximum payload mass.</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Failed landing outcomes on a drone ship, their booster version, and launch site for the months in the year 2015: </a:t>
            </a:r>
            <a:r>
              <a:rPr lang="en-US" sz="1100" dirty="0">
                <a:latin typeface="Amiri" panose="00000500000000000000" pitchFamily="2" charset="-78"/>
                <a:ea typeface="Amiri" panose="00000500000000000000" pitchFamily="2" charset="-78"/>
                <a:cs typeface="Amiri" panose="00000500000000000000" pitchFamily="2" charset="-78"/>
              </a:rPr>
              <a:t>This query lists the failed landing outcomes on a drone ship, along with their booster version and launch site, specifically for the months in the year 2015.</a:t>
            </a:r>
          </a:p>
          <a:p>
            <a:pPr lvl="1">
              <a:lnSpc>
                <a:spcPct val="100000"/>
              </a:lnSpc>
              <a:spcBef>
                <a:spcPts val="800"/>
              </a:spcBef>
              <a:buFont typeface="+mj-lt"/>
              <a:buAutoNum type="arabicPeriod"/>
            </a:pPr>
            <a:r>
              <a:rPr lang="en-US" sz="1200" b="1" i="1" dirty="0">
                <a:latin typeface="Amiri" panose="00000500000000000000" pitchFamily="2" charset="-78"/>
                <a:ea typeface="Amiri" panose="00000500000000000000" pitchFamily="2" charset="-78"/>
                <a:cs typeface="Amiri" panose="00000500000000000000" pitchFamily="2" charset="-78"/>
              </a:rPr>
              <a:t>Count of landing outcomes between 2010-06-04 and 2017-03-20 (descending order): </a:t>
            </a:r>
            <a:r>
              <a:rPr lang="en-US" sz="1100" dirty="0">
                <a:latin typeface="Amiri" panose="00000500000000000000" pitchFamily="2" charset="-78"/>
                <a:ea typeface="Amiri" panose="00000500000000000000" pitchFamily="2" charset="-78"/>
                <a:cs typeface="Amiri" panose="00000500000000000000" pitchFamily="2" charset="-78"/>
              </a:rPr>
              <a:t>This query counts and displays the landing outcomes within the specified date range, sorted in descending order of count.</a:t>
            </a:r>
          </a:p>
          <a:p>
            <a:pPr lvl="1">
              <a:lnSpc>
                <a:spcPct val="100000"/>
              </a:lnSpc>
              <a:spcBef>
                <a:spcPts val="1000"/>
              </a:spcBef>
              <a:buFont typeface="+mj-lt"/>
              <a:buAutoNum type="arabicPeriod"/>
            </a:pPr>
            <a:endParaRPr lang="en-US" sz="300" dirty="0">
              <a:latin typeface="Amiri" panose="00000500000000000000" pitchFamily="2" charset="-78"/>
              <a:ea typeface="Amiri" panose="00000500000000000000" pitchFamily="2" charset="-78"/>
              <a:cs typeface="Amiri" panose="00000500000000000000" pitchFamily="2" charset="-78"/>
            </a:endParaRPr>
          </a:p>
          <a:p>
            <a:pPr marL="0" indent="0">
              <a:buNone/>
            </a:pPr>
            <a:r>
              <a:rPr lang="en-US" sz="14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1000" b="1" dirty="0">
                <a:latin typeface="Amiri" panose="00000500000000000000" pitchFamily="2" charset="-78"/>
                <a:ea typeface="Amiri" panose="00000500000000000000" pitchFamily="2" charset="-78"/>
                <a:cs typeface="Amiri" panose="00000500000000000000" pitchFamily="2" charset="-78"/>
              </a:rPr>
              <a:t>https://github.com/evansbuycosansolis/IBM_DataScience_Capstone/blob/main/04_IBM-DS_Capstone_SpaceX_EDA_SQL.ipynb</a:t>
            </a:r>
            <a:endParaRPr lang="en-US" sz="1450" b="1" dirty="0">
              <a:latin typeface="Amiri" panose="00000500000000000000" pitchFamily="2" charset="-78"/>
              <a:ea typeface="Amiri" panose="00000500000000000000" pitchFamily="2" charset="-78"/>
              <a:cs typeface="Amiri" panose="00000500000000000000" pitchFamily="2" charset="-78"/>
            </a:endParaRPr>
          </a:p>
          <a:p>
            <a:pPr marL="0" indent="0">
              <a:buNone/>
            </a:pPr>
            <a:endParaRPr lang="en-US" sz="1000" dirty="0"/>
          </a:p>
          <a:p>
            <a:endParaRPr lang="en-US" sz="1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515600" cy="5046244"/>
          </a:xfrm>
          <a:prstGeom prst="rect">
            <a:avLst/>
          </a:prstGeom>
        </p:spPr>
        <p:txBody>
          <a:bodyPr lIns="91440" tIns="45720" rIns="91440" bIns="45720" anchor="t"/>
          <a:lstStyle/>
          <a:p>
            <a:pPr marL="0" inden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Charts:</a:t>
            </a:r>
          </a:p>
          <a:p>
            <a:pPr marL="800100" lvl="1" indent="-274320">
              <a:lnSpc>
                <a:spcPct val="100000"/>
              </a:lnSpc>
              <a:buFont typeface="+mj-lt"/>
              <a:buAutoNum type="arabicPeriod"/>
            </a:pPr>
            <a:r>
              <a:rPr lang="en-US" sz="1450" b="1" dirty="0">
                <a:solidFill>
                  <a:srgbClr val="0948CB"/>
                </a:solidFill>
                <a:latin typeface="Amiri" panose="00000500000000000000" pitchFamily="2" charset="-78"/>
                <a:ea typeface="Amiri" panose="00000500000000000000" pitchFamily="2" charset="-78"/>
                <a:cs typeface="Amiri" panose="00000500000000000000" pitchFamily="2" charset="-78"/>
              </a:rPr>
              <a:t>Flight Number vs. Payload: </a:t>
            </a:r>
            <a:r>
              <a:rPr lang="en-US" sz="1450" dirty="0">
                <a:latin typeface="Amiri" panose="00000500000000000000" pitchFamily="2" charset="-78"/>
                <a:ea typeface="Amiri" panose="00000500000000000000" pitchFamily="2" charset="-78"/>
                <a:cs typeface="Amiri" panose="00000500000000000000" pitchFamily="2" charset="-78"/>
              </a:rPr>
              <a:t>This chart displays the relationship between the flight number and the payload of the rocket launches.</a:t>
            </a:r>
          </a:p>
          <a:p>
            <a:pPr marL="800100" lvl="1" indent="-274320">
              <a:lnSpc>
                <a:spcPct val="100000"/>
              </a:lnSpc>
              <a:buFont typeface="+mj-lt"/>
              <a:buAutoNum type="arabicPeriod"/>
            </a:pPr>
            <a:r>
              <a:rPr lang="en-US" sz="1450" b="1" dirty="0">
                <a:solidFill>
                  <a:srgbClr val="0948CB"/>
                </a:solidFill>
                <a:latin typeface="Amiri" panose="00000500000000000000" pitchFamily="2" charset="-78"/>
                <a:ea typeface="Amiri" panose="00000500000000000000" pitchFamily="2" charset="-78"/>
                <a:cs typeface="Amiri" panose="00000500000000000000" pitchFamily="2" charset="-78"/>
              </a:rPr>
              <a:t>Flight Number vs. Launch Site: </a:t>
            </a:r>
            <a:r>
              <a:rPr lang="en-US" sz="1450" dirty="0">
                <a:latin typeface="Amiri" panose="00000500000000000000" pitchFamily="2" charset="-78"/>
                <a:ea typeface="Amiri" panose="00000500000000000000" pitchFamily="2" charset="-78"/>
                <a:cs typeface="Amiri" panose="00000500000000000000" pitchFamily="2" charset="-78"/>
              </a:rPr>
              <a:t>This chart illustrates how the flight number is related to the launch site, providing insights into launch site usage over time.</a:t>
            </a:r>
          </a:p>
          <a:p>
            <a:pPr marL="800100" lvl="1" indent="-274320">
              <a:lnSpc>
                <a:spcPct val="100000"/>
              </a:lnSpc>
              <a:buFont typeface="+mj-lt"/>
              <a:buAutoNum type="arabicPeriod"/>
            </a:pPr>
            <a:r>
              <a:rPr lang="en-US" sz="1450" b="1" dirty="0">
                <a:solidFill>
                  <a:srgbClr val="0948CB"/>
                </a:solidFill>
                <a:latin typeface="Amiri" panose="00000500000000000000" pitchFamily="2" charset="-78"/>
                <a:ea typeface="Amiri" panose="00000500000000000000" pitchFamily="2" charset="-78"/>
                <a:cs typeface="Amiri" panose="00000500000000000000" pitchFamily="2" charset="-78"/>
              </a:rPr>
              <a:t>Payload Mass (kg) vs. Launch Site: </a:t>
            </a:r>
            <a:r>
              <a:rPr lang="en-US" sz="1450" dirty="0">
                <a:latin typeface="Amiri" panose="00000500000000000000" pitchFamily="2" charset="-78"/>
                <a:ea typeface="Amiri" panose="00000500000000000000" pitchFamily="2" charset="-78"/>
                <a:cs typeface="Amiri" panose="00000500000000000000" pitchFamily="2" charset="-78"/>
              </a:rPr>
              <a:t>This chart shows how the payload mass varies based on the launch site, helping us understand if certain launch sites are preferred for heavier payloads.</a:t>
            </a:r>
          </a:p>
          <a:p>
            <a:pPr marL="800100" lvl="1" indent="-274320">
              <a:lnSpc>
                <a:spcPct val="100000"/>
              </a:lnSpc>
              <a:buFont typeface="+mj-lt"/>
              <a:buAutoNum type="arabicPeriod"/>
            </a:pPr>
            <a:r>
              <a:rPr lang="en-US" sz="1450" b="1" dirty="0">
                <a:solidFill>
                  <a:srgbClr val="0948CB"/>
                </a:solidFill>
                <a:latin typeface="Amiri" panose="00000500000000000000" pitchFamily="2" charset="-78"/>
                <a:ea typeface="Amiri" panose="00000500000000000000" pitchFamily="2" charset="-78"/>
                <a:cs typeface="Amiri" panose="00000500000000000000" pitchFamily="2" charset="-78"/>
              </a:rPr>
              <a:t>Payload Mass (kg) vs. Orbit Type:</a:t>
            </a:r>
            <a:r>
              <a:rPr lang="en-US" sz="1450" dirty="0">
                <a:latin typeface="Amiri" panose="00000500000000000000" pitchFamily="2" charset="-78"/>
                <a:ea typeface="Amiri" panose="00000500000000000000" pitchFamily="2" charset="-78"/>
                <a:cs typeface="Amiri" panose="00000500000000000000" pitchFamily="2" charset="-78"/>
              </a:rPr>
              <a:t> This chart visualizes the relationship between payload mass and the type of orbit, allowing us to see if there's a correlation between payload mass and orbit choice.</a:t>
            </a:r>
          </a:p>
          <a:p>
            <a:pPr marL="0" indent="0">
              <a:buNone/>
            </a:pPr>
            <a:endParaRPr lang="en-US" sz="5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EDA with Visualization Analysis:</a:t>
            </a:r>
          </a:p>
          <a:p>
            <a:pPr marL="800100" lvl="1" indent="-274320">
              <a:lnSpc>
                <a:spcPct val="100000"/>
              </a:lnSpc>
              <a:spcBef>
                <a:spcPts val="1400"/>
              </a:spcBef>
              <a:buFont typeface="+mj-lt"/>
              <a:buAutoNum type="arabicPeriod"/>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View relationship by using scatter plots: </a:t>
            </a:r>
            <a:r>
              <a:rPr lang="en-US" sz="1400" dirty="0">
                <a:latin typeface="Amiri" panose="00000500000000000000" pitchFamily="2" charset="-78"/>
                <a:ea typeface="Amiri" panose="00000500000000000000" pitchFamily="2" charset="-78"/>
                <a:cs typeface="Amiri" panose="00000500000000000000" pitchFamily="2" charset="-78"/>
              </a:rPr>
              <a:t>Scatter plots are used to explore the relationship between two variables. If a discernible pattern or trend exists in the scatter plot, it suggests a potential relationship that may be useful for machine learning.</a:t>
            </a:r>
          </a:p>
          <a:p>
            <a:pPr marL="800100" lvl="1" indent="-274320">
              <a:lnSpc>
                <a:spcPct val="100000"/>
              </a:lnSpc>
              <a:spcBef>
                <a:spcPts val="1400"/>
              </a:spcBef>
              <a:buFont typeface="+mj-lt"/>
              <a:buAutoNum type="arabicPeriod"/>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Show comparisons among discrete categories with bar charts: </a:t>
            </a:r>
            <a:r>
              <a:rPr lang="en-US" sz="1400" dirty="0">
                <a:latin typeface="Amiri" panose="00000500000000000000" pitchFamily="2" charset="-78"/>
                <a:ea typeface="Amiri" panose="00000500000000000000" pitchFamily="2" charset="-78"/>
                <a:cs typeface="Amiri" panose="00000500000000000000" pitchFamily="2" charset="-78"/>
              </a:rPr>
              <a:t>Bar charts are useful for comparing different categories or groups and understanding how they relate to a measured value. This helps in identifying patterns and differences within categorical data.</a:t>
            </a:r>
          </a:p>
          <a:p>
            <a:pPr marL="0" indent="0">
              <a:buNone/>
            </a:pPr>
            <a:endParaRPr lang="en-US" sz="14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r>
              <a:rPr lang="en-US" sz="14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1000" b="1" dirty="0">
                <a:latin typeface="Amiri" panose="00000500000000000000" pitchFamily="2" charset="-78"/>
                <a:ea typeface="Amiri" panose="00000500000000000000" pitchFamily="2" charset="-78"/>
                <a:cs typeface="Amiri" panose="00000500000000000000" pitchFamily="2" charset="-78"/>
              </a:rPr>
              <a:t>https://github.com/evansbuycosansolis/IBM_DataScience_Capstone/blob/main/05_IBM-DS_Capstone_SpaceX_EDA_Data_Visualization.ipynb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95399"/>
            <a:ext cx="10515600" cy="5362575"/>
          </a:xfrm>
          <a:prstGeom prst="rect">
            <a:avLst/>
          </a:prstGeom>
        </p:spPr>
        <p:txBody>
          <a:bodyPr>
            <a:normAutofit fontScale="62500" lnSpcReduction="20000"/>
          </a:bodyPr>
          <a:lstStyle/>
          <a:p>
            <a:pPr marL="0" indent="0">
              <a:lnSpc>
                <a:spcPct val="110000"/>
              </a:lnSpc>
              <a:buNone/>
            </a:pPr>
            <a:r>
              <a:rPr lang="en-US" sz="2600" b="1" dirty="0">
                <a:solidFill>
                  <a:srgbClr val="0948CB"/>
                </a:solidFill>
                <a:latin typeface="Amiri" panose="00000500000000000000" pitchFamily="2" charset="-78"/>
                <a:ea typeface="Amiri" panose="00000500000000000000" pitchFamily="2" charset="-78"/>
                <a:cs typeface="Amiri" panose="00000500000000000000" pitchFamily="2" charset="-78"/>
              </a:rPr>
              <a:t>Markers Indicating Launch Sites: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 blue circle was added at NASA Johnson Space Center's coordinates on the map.</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 popup label displaying the name of NASA Johnson Space Center was included using its latitude and longitude coordinates.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Red circles were added at the coordinates of all launch sites.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Popup labels showing the names of each launch site were included using their respective latitude and longitude coordinates.</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10000"/>
              </a:lnSpc>
              <a:buNone/>
            </a:pPr>
            <a:r>
              <a:rPr lang="en-US" sz="2600" b="1" dirty="0">
                <a:solidFill>
                  <a:srgbClr val="0948CB"/>
                </a:solidFill>
                <a:latin typeface="Amiri" panose="00000500000000000000" pitchFamily="2" charset="-78"/>
                <a:ea typeface="Amiri" panose="00000500000000000000" pitchFamily="2" charset="-78"/>
                <a:cs typeface="Amiri" panose="00000500000000000000" pitchFamily="2" charset="-78"/>
              </a:rPr>
              <a:t>Colored Markers of Launch Outcomes: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Colored markers were added to represent successful launches (green) and unsuccessful launches (red) at each launch site.</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This visual representation allows for the identification of launch sites with high success rates (green) and those with lower success rates (red).</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10000"/>
              </a:lnSpc>
              <a:buNone/>
            </a:pPr>
            <a:r>
              <a:rPr lang="en-US" sz="2600" b="1" dirty="0">
                <a:solidFill>
                  <a:srgbClr val="0948CB"/>
                </a:solidFill>
                <a:latin typeface="Amiri" panose="00000500000000000000" pitchFamily="2" charset="-78"/>
                <a:ea typeface="Amiri" panose="00000500000000000000" pitchFamily="2" charset="-78"/>
                <a:cs typeface="Amiri" panose="00000500000000000000" pitchFamily="2" charset="-78"/>
              </a:rPr>
              <a:t>Distances Between a Launch Site to Proximities:</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Colored lines were added to the map to illustrate the distances between launch site CCAFS SLC-40 and its proximity to the nearest coastline, railway, highway, and city.</a:t>
            </a:r>
          </a:p>
          <a:p>
            <a:pPr lvl="1">
              <a:lnSpc>
                <a:spcPct val="100000"/>
              </a:lnSpc>
              <a:spcBef>
                <a:spcPts val="1400"/>
              </a:spcBef>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This provides a visual reference to understand the proximity of the launch site to these important geographical features.</a:t>
            </a:r>
            <a:endParaRPr lang="en-US" dirty="0">
              <a:latin typeface="Amiri" panose="00000500000000000000" pitchFamily="2" charset="-78"/>
              <a:ea typeface="Amiri" panose="00000500000000000000" pitchFamily="2" charset="-78"/>
              <a:cs typeface="Amiri" panose="00000500000000000000" pitchFamily="2" charset="-78"/>
            </a:endParaRPr>
          </a:p>
          <a:p>
            <a:pPr marL="0" indent="0">
              <a:buNone/>
            </a:pPr>
            <a:endParaRPr lang="en-US" dirty="0"/>
          </a:p>
          <a:p>
            <a:pPr marL="0" indent="0">
              <a:buNone/>
            </a:pPr>
            <a:r>
              <a:rPr lang="en-US" sz="25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1900" b="1" dirty="0">
                <a:latin typeface="Amiri" panose="00000500000000000000" pitchFamily="2" charset="-78"/>
                <a:ea typeface="Amiri" panose="00000500000000000000" pitchFamily="2" charset="-78"/>
                <a:cs typeface="Amiri" panose="00000500000000000000" pitchFamily="2" charset="-78"/>
              </a:rPr>
              <a:t>https://github.com/evansbuycosansolis/IBM_DataScience_Capstone/blob/main/06_IBM-DS_Capstone_SpaceX_Interactive_Visual_Analytics_Folium.ipynb</a:t>
            </a:r>
            <a:endParaRPr lang="en-US" b="1"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4450"/>
            <a:ext cx="9745589" cy="4862513"/>
          </a:xfrm>
          <a:prstGeom prst="rect">
            <a:avLst/>
          </a:prstGeom>
        </p:spPr>
        <p:txBody>
          <a:bodyPr vert="horz" lIns="91440" tIns="45720" rIns="91440" bIns="45720" rtlCol="0" anchor="t">
            <a:noAutofit/>
          </a:bodyPr>
          <a:lstStyle/>
          <a:p>
            <a:pPr marL="0" indent="0">
              <a:lnSpc>
                <a:spcPct val="120000"/>
              </a:lnSpc>
              <a:spcBef>
                <a:spcPts val="1400"/>
              </a:spcBef>
              <a:buNone/>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Dropdown List with Launch Sites:</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Users can choose to view all launch sites or select a specific launch site from the dropdown list.</a:t>
            </a:r>
          </a:p>
          <a:p>
            <a:pPr marL="0" indent="0">
              <a:lnSpc>
                <a:spcPct val="120000"/>
              </a:lnSpc>
              <a:spcBef>
                <a:spcPts val="1400"/>
              </a:spcBef>
              <a:buNone/>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Slider of Payload Mass Range:</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Users can adjust the payload mass range using a slider, allowing them to filter launches within a specific payload mass range.</a:t>
            </a:r>
          </a:p>
          <a:p>
            <a:pPr marL="0" indent="0">
              <a:lnSpc>
                <a:spcPct val="120000"/>
              </a:lnSpc>
              <a:spcBef>
                <a:spcPts val="1400"/>
              </a:spcBef>
              <a:buNone/>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Pie Chart Showing Successful Launches:</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 pie chart displays the percentage of successful and unsuccessful launches as part of the total launches. Users can visualize the success rate briefly.</a:t>
            </a:r>
          </a:p>
          <a:p>
            <a:pPr marL="0" indent="0">
              <a:lnSpc>
                <a:spcPct val="120000"/>
              </a:lnSpc>
              <a:spcBef>
                <a:spcPts val="1400"/>
              </a:spcBef>
              <a:buNone/>
            </a:pPr>
            <a:r>
              <a:rPr lang="en-US" sz="1400" b="1" dirty="0">
                <a:solidFill>
                  <a:srgbClr val="0948CB"/>
                </a:solidFill>
                <a:latin typeface="Amiri" panose="00000500000000000000" pitchFamily="2" charset="-78"/>
                <a:ea typeface="Amiri" panose="00000500000000000000" pitchFamily="2" charset="-78"/>
                <a:cs typeface="Amiri" panose="00000500000000000000" pitchFamily="2" charset="-78"/>
              </a:rPr>
              <a:t>Scatter Chart Showing Payload Mass vs. Success Rate by Booster Version:</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Users can view a scatter chart that illustrates the correlation between payload mass and launch success.</a:t>
            </a:r>
          </a:p>
          <a:p>
            <a:pPr lvl="1">
              <a:lnSpc>
                <a:spcPct val="120000"/>
              </a:lnSpc>
              <a:spcBef>
                <a:spcPts val="1400"/>
              </a:spcBef>
            </a:pPr>
            <a:r>
              <a:rPr lang="en-US" sz="14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chart also allows users to explore how different booster versions perform in terms of payload mass and success rate.</a:t>
            </a:r>
            <a:endParaRPr lang="en-US" sz="14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endParaRPr lang="en-US" sz="14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r>
              <a:rPr lang="en-US" sz="14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1100" b="1" dirty="0">
                <a:latin typeface="Amiri" panose="00000500000000000000" pitchFamily="2" charset="-78"/>
                <a:ea typeface="Amiri" panose="00000500000000000000" pitchFamily="2" charset="-78"/>
                <a:cs typeface="Amiri" panose="00000500000000000000" pitchFamily="2" charset="-78"/>
              </a:rPr>
              <a:t>https://github.com/evansbuycosansolis/IBM_DataScience_Capstone/blob/main/07_IBM-DS_Capstone_SpaceX_Interactive_Visual_Analytics_Plotly.py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3975"/>
            <a:ext cx="9745589" cy="5353050"/>
          </a:xfrm>
          <a:prstGeom prst="rect">
            <a:avLst/>
          </a:prstGeom>
        </p:spPr>
        <p:txBody>
          <a:bodyPr>
            <a:normAutofit fontScale="55000" lnSpcReduction="20000"/>
          </a:bodyPr>
          <a:lstStyle/>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Data Preparation: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Create a NumPy array from the Class column.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Standardize the data using StandardScaler. Fit and transform the data.</a:t>
            </a:r>
          </a:p>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Data Splitting:</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Split the data into training and testing sets using train_test_split.</a:t>
            </a:r>
          </a:p>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Model Selection: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Create a GridSearchCV object with cv=10 for parameter optimization. This step is important for finding the best hyperparameters for each algorithm.</a:t>
            </a:r>
          </a:p>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Model Training and Evaluation: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Apply GridSearchCV on different machine learning algorithms, including logistic regression (LogisticRegression()), support vector machine (SVC()), decision tree (DecisionTreeClassifier()), and K-Nearest Neighbor (KNeighborsClassifier()).</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Calculate accuracy on the test data using the .score() method for all models.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Assess the confusion matrix for all models to understand their performance in terms of true positives, true negatives, false positives, and false negatives.</a:t>
            </a:r>
          </a:p>
          <a:p>
            <a:pPr marL="0" indent="0">
              <a:lnSpc>
                <a:spcPct val="120000"/>
              </a:lnSpc>
              <a:spcBef>
                <a:spcPts val="1400"/>
              </a:spcBef>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Model Comparison:</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Identify the best model using evaluation metrics such as Jaccard Score, F1 Score, and Accuracy. These metrics will help determine which model performs the best for the given data.</a:t>
            </a:r>
          </a:p>
          <a:p>
            <a:pPr lvl="1">
              <a:lnSpc>
                <a:spcPct val="120000"/>
              </a:lnSpc>
            </a:pPr>
            <a:endPar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buNone/>
            </a:pPr>
            <a:r>
              <a:rPr lang="en-US" sz="2200" b="1" dirty="0">
                <a:solidFill>
                  <a:srgbClr val="0B49CB"/>
                </a:solidFill>
                <a:latin typeface="Amiri" panose="00000500000000000000" pitchFamily="2" charset="-78"/>
                <a:ea typeface="Amiri" panose="00000500000000000000" pitchFamily="2" charset="-78"/>
                <a:cs typeface="Amiri" panose="00000500000000000000" pitchFamily="2" charset="-78"/>
              </a:rPr>
              <a:t>GitHub URL</a:t>
            </a:r>
          </a:p>
          <a:p>
            <a:pPr marL="0" indent="0">
              <a:buNone/>
            </a:pPr>
            <a:r>
              <a:rPr lang="en-US" sz="2000" b="1" dirty="0">
                <a:latin typeface="Amiri" panose="00000500000000000000" pitchFamily="2" charset="-78"/>
                <a:ea typeface="Amiri" panose="00000500000000000000" pitchFamily="2" charset="-78"/>
                <a:cs typeface="Amiri" panose="00000500000000000000" pitchFamily="2" charset="-78"/>
              </a:rPr>
              <a:t>https://github.com/evansbuycosansolis/IBM_DataScience_Capstone/blob/main/08_IBM-DS_Capstone_SpaceX_Predictive_Analytics.ipynb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Summary</a:t>
            </a:r>
            <a:endParaRPr lang="en-US" dirty="0">
              <a:solidFill>
                <a:srgbClr val="0B49CB"/>
              </a:solidFill>
            </a:endParaRPr>
          </a:p>
        </p:txBody>
      </p:sp>
      <p:sp>
        <p:nvSpPr>
          <p:cNvPr id="5" name="Content Placeholder 4">
            <a:extLst>
              <a:ext uri="{FF2B5EF4-FFF2-40B4-BE49-F238E27FC236}">
                <a16:creationId xmlns:a16="http://schemas.microsoft.com/office/drawing/2014/main" id="{22544CA2-66B4-9A76-19A2-D5EB5B714E49}"/>
              </a:ext>
            </a:extLst>
          </p:cNvPr>
          <p:cNvSpPr txBox="1">
            <a:spLocks/>
          </p:cNvSpPr>
          <p:nvPr/>
        </p:nvSpPr>
        <p:spPr>
          <a:xfrm>
            <a:off x="1574116" y="1330099"/>
            <a:ext cx="8907390" cy="535305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analysis shows that launch success has improved over time, indicating advancements in space technology and processes.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Among the different landing sites, KSC LC-39A has the highest success rate, making it a preferred choice for launches.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Orbits ES-L1, GEO, HEO, and SSO have a 100% success rate, suggesting these orbits are well-understood and suitable for successful missions.</a:t>
            </a:r>
          </a:p>
          <a:p>
            <a:pPr marL="0" indent="0">
              <a:lnSpc>
                <a:spcPct val="120000"/>
              </a:lnSpc>
              <a:spcBef>
                <a:spcPts val="1400"/>
              </a:spcBef>
              <a:buFont typeface="Arial" panose="020B0604020202020204" pitchFamily="34" charset="0"/>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Visual Analytics: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Most launch sites are located near the equator, which is a common practice in space launches due to the rotational speed advantage.</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Launch sites are strategically positioned to be far enough away from populated areas (city), and transportation routes (highway, railway), while still being accessible for logistical support.</a:t>
            </a:r>
          </a:p>
          <a:p>
            <a:pPr marL="0" indent="0">
              <a:lnSpc>
                <a:spcPct val="120000"/>
              </a:lnSpc>
              <a:spcBef>
                <a:spcPts val="1400"/>
              </a:spcBef>
              <a:buFont typeface="Arial" panose="020B0604020202020204" pitchFamily="34" charset="0"/>
              <a:buNone/>
            </a:pPr>
            <a:r>
              <a:rPr lang="en-US" sz="2200" b="1" dirty="0">
                <a:solidFill>
                  <a:srgbClr val="0948CB"/>
                </a:solidFill>
                <a:latin typeface="Amiri" panose="00000500000000000000" pitchFamily="2" charset="-78"/>
                <a:ea typeface="Amiri" panose="00000500000000000000" pitchFamily="2" charset="-78"/>
                <a:cs typeface="Amiri" panose="00000500000000000000" pitchFamily="2" charset="-78"/>
              </a:rPr>
              <a:t>Predictive Analytics:</a:t>
            </a:r>
          </a:p>
          <a:p>
            <a:pPr lvl="1">
              <a:lnSpc>
                <a:spcPct val="120000"/>
              </a:lnSpc>
            </a:pP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Decision Tree model is identified as the best predictive model for the dataset. This model likely provides the most accurate predictions of landing outcomes based on the selected features and data.</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381126"/>
            <a:ext cx="5019674" cy="5219700"/>
          </a:xfrm>
          <a:prstGeom prst="rect">
            <a:avLst/>
          </a:prstGeom>
        </p:spPr>
        <p:txBody>
          <a:bodyPr>
            <a:normAutofit fontScale="85000" lnSpcReduction="10000"/>
          </a:body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success rate of earlier flights (represented by blue) was lower compared to later flights (represented by orange), suggesting an improvement in launch success over time. This trend aligns with the previous observation that launch success has improved over time.</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Approximately half of the launches originated from the CCAFS SLC 40 launch site, indicating its significant usage.</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Launch sites such as VAFB SLC 4E and KSC LC 39A have higher success rates, implying that these sites may have favorable conditions or procedures for successful launches.</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inference that new launches have a higher success rate aligns with the overall trend of improved success over time. This observation suggests that advancements in technology or experience have contributed to the higher success rates in more recent launches.</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These additional findings enhance the understanding of launch success trends and factors influencing outcomes in the dataset.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452DE0F-F536-940E-8AB5-53F468D69925}"/>
              </a:ext>
            </a:extLst>
          </p:cNvPr>
          <p:cNvPicPr>
            <a:picLocks noChangeAspect="1"/>
          </p:cNvPicPr>
          <p:nvPr/>
        </p:nvPicPr>
        <p:blipFill>
          <a:blip r:embed="rId3"/>
          <a:stretch>
            <a:fillRect/>
          </a:stretch>
        </p:blipFill>
        <p:spPr>
          <a:xfrm>
            <a:off x="5948710" y="1419225"/>
            <a:ext cx="5605114" cy="26670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4B97DFA6-7BF1-8AEB-5D40-7A41B16DBABD}"/>
              </a:ext>
            </a:extLst>
          </p:cNvPr>
          <p:cNvSpPr txBox="1">
            <a:spLocks/>
          </p:cNvSpPr>
          <p:nvPr/>
        </p:nvSpPr>
        <p:spPr>
          <a:xfrm>
            <a:off x="734028" y="1381126"/>
            <a:ext cx="5019674" cy="521970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finding that higher payload mass is generally associated with a higher success rate suggests that launches with heavier payloads tend to have a better chance of success. This relationship between payload mass and success can be an important factor for mission planning.</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observation that most launches with a payload greater than 7,000 kg were successful highlights a threshold where payload mass becomes a critical factor in launch success. This threshold can be an important consideration when determining the feasibility of launching heavier payloads.</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100% success rate for launches less than 5,500 kg at KSC LC 39A indicates that this launch site is particularly well-suited for smaller payloads. This information can be valuable for selecting the appropriate launch site based on payload size.</a:t>
            </a:r>
          </a:p>
          <a:p>
            <a:pPr>
              <a:lnSpc>
                <a:spcPct val="100000"/>
              </a:lnSpc>
              <a:spcBef>
                <a:spcPts val="1400"/>
              </a:spcBef>
            </a:pP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observation that VAFB SLC 4E has not launched anything greater than approximately 10,000 kg suggests that this launch site may have limitations on handling very heavy payloads. Understanding such limitations can inform decisions on launch site selection and payload planning.</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Font typeface="Arial" panose="020B0604020202020204" pitchFamily="34" charset="0"/>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These insights contribute to a deeper understanding of the relationship between payload characteristics, launch success, and the suitability of different launch sites for various payload sizes..</a:t>
            </a:r>
          </a:p>
        </p:txBody>
      </p:sp>
      <p:pic>
        <p:nvPicPr>
          <p:cNvPr id="2" name="Picture 1">
            <a:extLst>
              <a:ext uri="{FF2B5EF4-FFF2-40B4-BE49-F238E27FC236}">
                <a16:creationId xmlns:a16="http://schemas.microsoft.com/office/drawing/2014/main" id="{C7651A19-4E6A-78AA-D9B1-5FD91951CFE1}"/>
              </a:ext>
            </a:extLst>
          </p:cNvPr>
          <p:cNvPicPr>
            <a:picLocks noChangeAspect="1"/>
          </p:cNvPicPr>
          <p:nvPr/>
        </p:nvPicPr>
        <p:blipFill>
          <a:blip r:embed="rId3"/>
          <a:stretch>
            <a:fillRect/>
          </a:stretch>
        </p:blipFill>
        <p:spPr>
          <a:xfrm>
            <a:off x="5651924" y="2146852"/>
            <a:ext cx="5597243" cy="309047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808417" y="1536311"/>
            <a:ext cx="6575165" cy="462730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spc="150" dirty="0">
                <a:solidFill>
                  <a:schemeClr val="accent3">
                    <a:lumMod val="25000"/>
                  </a:schemeClr>
                </a:solidFill>
                <a:latin typeface="Abadi"/>
              </a:rPr>
              <a:t>Executive Summary</a:t>
            </a:r>
          </a:p>
          <a:p>
            <a:pPr>
              <a:lnSpc>
                <a:spcPct val="100000"/>
              </a:lnSpc>
              <a:spcBef>
                <a:spcPts val="1400"/>
              </a:spcBef>
            </a:pPr>
            <a:r>
              <a:rPr lang="en-US" sz="2200" spc="150" dirty="0">
                <a:solidFill>
                  <a:schemeClr val="accent3">
                    <a:lumMod val="25000"/>
                  </a:schemeClr>
                </a:solidFill>
                <a:latin typeface="Abadi"/>
              </a:rPr>
              <a:t>Introduction</a:t>
            </a:r>
          </a:p>
          <a:p>
            <a:pPr>
              <a:lnSpc>
                <a:spcPct val="100000"/>
              </a:lnSpc>
              <a:spcBef>
                <a:spcPts val="1400"/>
              </a:spcBef>
            </a:pPr>
            <a:r>
              <a:rPr lang="en-US" sz="2200" spc="150" dirty="0">
                <a:solidFill>
                  <a:schemeClr val="accent3">
                    <a:lumMod val="25000"/>
                  </a:schemeClr>
                </a:solidFill>
                <a:latin typeface="Abadi"/>
              </a:rPr>
              <a:t>Methodology</a:t>
            </a:r>
          </a:p>
          <a:p>
            <a:pPr>
              <a:lnSpc>
                <a:spcPct val="100000"/>
              </a:lnSpc>
              <a:spcBef>
                <a:spcPts val="1400"/>
              </a:spcBef>
            </a:pPr>
            <a:r>
              <a:rPr lang="en-US" sz="2200" spc="150" dirty="0">
                <a:solidFill>
                  <a:schemeClr val="accent3">
                    <a:lumMod val="25000"/>
                  </a:schemeClr>
                </a:solidFill>
                <a:latin typeface="Abadi"/>
              </a:rPr>
              <a:t>Results</a:t>
            </a:r>
          </a:p>
          <a:p>
            <a:pPr lvl="1">
              <a:lnSpc>
                <a:spcPct val="100000"/>
              </a:lnSpc>
              <a:spcBef>
                <a:spcPts val="1400"/>
              </a:spcBef>
              <a:buFont typeface="Wingdings" panose="05000000000000000000" pitchFamily="2" charset="2"/>
              <a:buChar char="§"/>
            </a:pPr>
            <a:r>
              <a:rPr lang="en-PH" sz="1400" spc="150" dirty="0">
                <a:solidFill>
                  <a:schemeClr val="tx1"/>
                </a:solidFill>
              </a:rPr>
              <a:t>EDA with Visualization </a:t>
            </a:r>
          </a:p>
          <a:p>
            <a:pPr lvl="1">
              <a:lnSpc>
                <a:spcPct val="100000"/>
              </a:lnSpc>
              <a:spcBef>
                <a:spcPts val="1400"/>
              </a:spcBef>
              <a:buFont typeface="Wingdings" panose="05000000000000000000" pitchFamily="2" charset="2"/>
              <a:buChar char="§"/>
            </a:pPr>
            <a:r>
              <a:rPr lang="en-PH" sz="1400" spc="150" dirty="0">
                <a:solidFill>
                  <a:schemeClr val="tx1"/>
                </a:solidFill>
              </a:rPr>
              <a:t>EDA with SQL</a:t>
            </a:r>
          </a:p>
          <a:p>
            <a:pPr lvl="1">
              <a:lnSpc>
                <a:spcPct val="100000"/>
              </a:lnSpc>
              <a:spcBef>
                <a:spcPts val="1400"/>
              </a:spcBef>
              <a:buFont typeface="Wingdings" panose="05000000000000000000" pitchFamily="2" charset="2"/>
              <a:buChar char="§"/>
            </a:pPr>
            <a:r>
              <a:rPr lang="en-PH" sz="1400" spc="150" dirty="0">
                <a:solidFill>
                  <a:schemeClr val="tx1"/>
                </a:solidFill>
              </a:rPr>
              <a:t>Interactive Maps with Folium</a:t>
            </a:r>
          </a:p>
          <a:p>
            <a:pPr lvl="1">
              <a:lnSpc>
                <a:spcPct val="100000"/>
              </a:lnSpc>
              <a:spcBef>
                <a:spcPts val="1400"/>
              </a:spcBef>
              <a:buFont typeface="Wingdings" panose="05000000000000000000" pitchFamily="2" charset="2"/>
              <a:buChar char="§"/>
            </a:pPr>
            <a:r>
              <a:rPr lang="en-PH" sz="1400" spc="150" dirty="0">
                <a:solidFill>
                  <a:schemeClr val="tx1"/>
                </a:solidFill>
              </a:rPr>
              <a:t>Plotly Dash Dashboard</a:t>
            </a:r>
          </a:p>
          <a:p>
            <a:pPr lvl="1">
              <a:lnSpc>
                <a:spcPct val="100000"/>
              </a:lnSpc>
              <a:spcBef>
                <a:spcPts val="1400"/>
              </a:spcBef>
              <a:buFont typeface="Wingdings" panose="05000000000000000000" pitchFamily="2" charset="2"/>
              <a:buChar char="§"/>
            </a:pPr>
            <a:r>
              <a:rPr lang="en-PH" sz="1400" spc="150" dirty="0">
                <a:solidFill>
                  <a:schemeClr val="tx1"/>
                </a:solidFill>
              </a:rPr>
              <a:t>Predictive Analytics</a:t>
            </a:r>
            <a:endParaRPr lang="en-US" sz="1800" spc="150" dirty="0">
              <a:solidFill>
                <a:schemeClr val="tx1"/>
              </a:solidFill>
              <a:latin typeface="Abadi"/>
            </a:endParaRPr>
          </a:p>
          <a:p>
            <a:pPr>
              <a:lnSpc>
                <a:spcPct val="100000"/>
              </a:lnSpc>
              <a:spcBef>
                <a:spcPts val="1400"/>
              </a:spcBef>
            </a:pPr>
            <a:r>
              <a:rPr lang="en-US" sz="2200" spc="150" dirty="0">
                <a:solidFill>
                  <a:schemeClr val="accent3">
                    <a:lumMod val="25000"/>
                  </a:schemeClr>
                </a:solidFill>
                <a:latin typeface="Abadi"/>
              </a:rPr>
              <a:t>Conclusion</a:t>
            </a:r>
          </a:p>
          <a:p>
            <a:pPr>
              <a:lnSpc>
                <a:spcPct val="100000"/>
              </a:lnSpc>
              <a:spcBef>
                <a:spcPts val="1400"/>
              </a:spcBef>
            </a:pPr>
            <a:r>
              <a:rPr lang="en-US" sz="2200" spc="15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E259462-BFAA-1514-AFFF-1234C4667BFB}"/>
              </a:ext>
            </a:extLst>
          </p:cNvPr>
          <p:cNvSpPr txBox="1">
            <a:spLocks/>
          </p:cNvSpPr>
          <p:nvPr/>
        </p:nvSpPr>
        <p:spPr>
          <a:xfrm>
            <a:off x="734028" y="1381126"/>
            <a:ext cx="5019674" cy="521970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100% Success Rate (ES-L1, GEO, HEO, and SSO):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These orbital destinations have consistently achieved successful launches. This indicates a high level of reliability for missions targeting these orbits, which can be crucial for satellite deployments and other space operations.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50%-80% Success Rate (GTO, ISS, LEO, MEO, PO):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These orbital destinations have success rates ranging from 50% to 80%. This suggests that missions to these orbits have had a moderate level of success, with some variability. Further analysis can help identify factors contributing to both successful and unsuccessful launches in these categories.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0% Success Rate (SO):</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The 0% success rate for the SO (Sub-Orbital) category indicates that all missions to this type of destination have been unsuccessful. Investigating the reasons for these failures can provide valuable insights into the challenges associated with sub-orbital missions.</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Font typeface="Arial" panose="020B0604020202020204" pitchFamily="34" charset="0"/>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These success rate categories offer a useful framework for evaluating the performance of launches to different orbital destinations. Further analysis can delve into the specific factors, such as launch sites, payload characteristics, or mission parameters, that may contribute to the observed success rates in each category.</a:t>
            </a:r>
          </a:p>
        </p:txBody>
      </p:sp>
      <p:pic>
        <p:nvPicPr>
          <p:cNvPr id="7" name="Picture 6">
            <a:extLst>
              <a:ext uri="{FF2B5EF4-FFF2-40B4-BE49-F238E27FC236}">
                <a16:creationId xmlns:a16="http://schemas.microsoft.com/office/drawing/2014/main" id="{FE8C6329-67A3-9D60-608B-ECEA70F60C8D}"/>
              </a:ext>
            </a:extLst>
          </p:cNvPr>
          <p:cNvPicPr>
            <a:picLocks noChangeAspect="1"/>
          </p:cNvPicPr>
          <p:nvPr/>
        </p:nvPicPr>
        <p:blipFill>
          <a:blip r:embed="rId3"/>
          <a:stretch>
            <a:fillRect/>
          </a:stretch>
        </p:blipFill>
        <p:spPr>
          <a:xfrm>
            <a:off x="6409400" y="1443415"/>
            <a:ext cx="4610743" cy="45345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E4725D60-82FF-692E-182A-8E54FCDF8B4E}"/>
              </a:ext>
            </a:extLst>
          </p:cNvPr>
          <p:cNvSpPr txBox="1">
            <a:spLocks/>
          </p:cNvSpPr>
          <p:nvPr/>
        </p:nvSpPr>
        <p:spPr>
          <a:xfrm>
            <a:off x="734028" y="1381126"/>
            <a:ext cx="5019674" cy="521970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Success Rate Increases with the Number of Flights: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In general, there appears to be a positive correlation between the number of flights to a particular orbit and the success rate. This suggests that as more missions are conducted to a specific orbit, operators and engineers gain experience and expertise, leading to improved success rates.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LEO Orbit: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LEO (Low Earth Orbit) stands out as an example where this relationship is highly apparent. As the number of LEO missions increases, the success rate also tends to increase. This could be attributed to the fact that LEO missions are relatively common and often serve purposes like satellite deployments, where operators have had more opportunities to learn and refine their processes.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GTO Orbit: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Interestingly, the GTO (Geostationary Transfer Orbit) does not follow the same trend. Even though there are more flights to the GTO orbit, the success rate does not show a consistent increase. This may indicate that GTO missions are more complex or have unique challenges that do not necessarily improve with the number of flights.</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Font typeface="Arial" panose="020B0604020202020204" pitchFamily="34" charset="0"/>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Further analysis could explore the specific factors contributing to these trends, such as mission complexity, launch site variations, or changes in technology over time. Understanding these dynamics can provide valuable insights into the factors influencing mission success for different orbital destinations.</a:t>
            </a:r>
          </a:p>
        </p:txBody>
      </p:sp>
      <p:pic>
        <p:nvPicPr>
          <p:cNvPr id="3" name="Picture 2">
            <a:extLst>
              <a:ext uri="{FF2B5EF4-FFF2-40B4-BE49-F238E27FC236}">
                <a16:creationId xmlns:a16="http://schemas.microsoft.com/office/drawing/2014/main" id="{23ADD07A-37D6-F18B-E534-BBDD419D9586}"/>
              </a:ext>
            </a:extLst>
          </p:cNvPr>
          <p:cNvPicPr>
            <a:picLocks noChangeAspect="1"/>
          </p:cNvPicPr>
          <p:nvPr/>
        </p:nvPicPr>
        <p:blipFill>
          <a:blip r:embed="rId3"/>
          <a:stretch>
            <a:fillRect/>
          </a:stretch>
        </p:blipFill>
        <p:spPr>
          <a:xfrm>
            <a:off x="5753702" y="2171244"/>
            <a:ext cx="5531909" cy="293074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22C01A1-6D35-3BF4-D8A0-A11EBDE59CDB}"/>
              </a:ext>
            </a:extLst>
          </p:cNvPr>
          <p:cNvSpPr txBox="1">
            <a:spLocks/>
          </p:cNvSpPr>
          <p:nvPr/>
        </p:nvSpPr>
        <p:spPr>
          <a:xfrm>
            <a:off x="734028" y="1381126"/>
            <a:ext cx="5019674" cy="521970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marL="0" indent="0">
              <a:lnSpc>
                <a:spcPct val="100000"/>
              </a:lnSpc>
              <a:spcBef>
                <a:spcPts val="1400"/>
              </a:spcBef>
              <a:buNone/>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Payload Mass and Orbital Destinations: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success rate of missions appears to be influenced by the payload mass and the specific orbital destination. Here are some key takeaways:.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LEO (Low Earth Orbit), ISS (International Space Station), and PO (Polar Orbit):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These orbital destinations seem to have a positive correlation between heavy payloads and success rate. In other words, missions with heavier payloads tend to have higher success rates in these orbits. This may be because these orbits often involve missions like satellite deployments, where heavier payloads indicate larger and potentially more complex satellites. The higher success rates for heavy payloads in these orbits could be attributed to the maturity of technology and experience in launching such missions.</a:t>
            </a:r>
          </a:p>
          <a:p>
            <a:pPr>
              <a:lnSpc>
                <a:spcPct val="100000"/>
              </a:lnSpc>
              <a:spcBef>
                <a:spcPts val="1400"/>
              </a:spcBef>
            </a:pPr>
            <a:r>
              <a:rPr lang="en-US" sz="1700" b="1" dirty="0">
                <a:solidFill>
                  <a:srgbClr val="0B49CB"/>
                </a:solidFill>
                <a:latin typeface="Amiri" panose="00000500000000000000" pitchFamily="2" charset="-78"/>
                <a:ea typeface="Amiri" panose="00000500000000000000" pitchFamily="2" charset="-78"/>
                <a:cs typeface="Amiri" panose="00000500000000000000" pitchFamily="2" charset="-78"/>
              </a:rPr>
              <a:t>GTO (Geostationary Transfer Orbit): </a:t>
            </a:r>
            <a:r>
              <a:rPr lang="en-US" sz="17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GTO orbit exhibits a more mixed relationship between payload mass and success rate. This suggests that GTO missions are more complex, and success is influenced by various factors beyond payload mass alone. Some GTO missions with heavy payloads may succeed, while others may not, depending on mission-specific challenges.</a:t>
            </a:r>
          </a:p>
          <a:p>
            <a:pPr>
              <a:lnSpc>
                <a:spcPct val="100000"/>
              </a:lnSpc>
              <a:spcBef>
                <a:spcPts val="1400"/>
              </a:spcBef>
            </a:pPr>
            <a:endParaRPr lang="en-US" sz="6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1400"/>
              </a:spcBef>
              <a:buFont typeface="Arial" panose="020B0604020202020204" pitchFamily="34" charset="0"/>
              <a:buNone/>
            </a:pPr>
            <a:r>
              <a:rPr lang="en-US" sz="1700" dirty="0">
                <a:solidFill>
                  <a:srgbClr val="0B49CB"/>
                </a:solidFill>
                <a:latin typeface="Amiri" panose="00000500000000000000" pitchFamily="2" charset="-78"/>
                <a:ea typeface="Amiri" panose="00000500000000000000" pitchFamily="2" charset="-78"/>
                <a:cs typeface="Amiri" panose="00000500000000000000" pitchFamily="2" charset="-78"/>
              </a:rPr>
              <a:t>Understanding these relationships between payload mass and orbital destinations can help space agencies and organizations make more informed decisions when planning and executing missions. It highlights the importance of considering the specific requirements and challenges associated with different orbits and payload masses to maximize mission success.</a:t>
            </a:r>
          </a:p>
        </p:txBody>
      </p:sp>
      <p:pic>
        <p:nvPicPr>
          <p:cNvPr id="3" name="Picture 2">
            <a:extLst>
              <a:ext uri="{FF2B5EF4-FFF2-40B4-BE49-F238E27FC236}">
                <a16:creationId xmlns:a16="http://schemas.microsoft.com/office/drawing/2014/main" id="{397A3A84-6075-CF05-0F68-0B9AE7601CF1}"/>
              </a:ext>
            </a:extLst>
          </p:cNvPr>
          <p:cNvPicPr>
            <a:picLocks noChangeAspect="1"/>
          </p:cNvPicPr>
          <p:nvPr/>
        </p:nvPicPr>
        <p:blipFill>
          <a:blip r:embed="rId3"/>
          <a:stretch>
            <a:fillRect/>
          </a:stretch>
        </p:blipFill>
        <p:spPr>
          <a:xfrm>
            <a:off x="5789789" y="1924118"/>
            <a:ext cx="5366823" cy="289059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7F349E89-5E94-0BC8-39E8-0B9F7CF0272C}"/>
              </a:ext>
            </a:extLst>
          </p:cNvPr>
          <p:cNvSpPr txBox="1">
            <a:spLocks/>
          </p:cNvSpPr>
          <p:nvPr/>
        </p:nvSpPr>
        <p:spPr>
          <a:xfrm>
            <a:off x="734028" y="1381126"/>
            <a:ext cx="5019674" cy="5219700"/>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a:t>
            </a:r>
          </a:p>
          <a:p>
            <a:pPr marL="0" indent="0">
              <a:lnSpc>
                <a:spcPct val="100000"/>
              </a:lnSpc>
              <a:spcBef>
                <a:spcPts val="1400"/>
              </a:spcBef>
              <a:buNone/>
            </a:pPr>
            <a:r>
              <a:rPr lang="en-US" sz="1900" b="1" dirty="0">
                <a:solidFill>
                  <a:srgbClr val="0B49CB"/>
                </a:solidFill>
                <a:latin typeface="Amiri" panose="00000500000000000000" pitchFamily="2" charset="-78"/>
                <a:ea typeface="Amiri" panose="00000500000000000000" pitchFamily="2" charset="-78"/>
                <a:cs typeface="Amiri" panose="00000500000000000000" pitchFamily="2" charset="-78"/>
              </a:rPr>
              <a:t>Temporal Trends in Launch Success Rates: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Your analysis reveals several key trends in launch success rates over time:.</a:t>
            </a:r>
          </a:p>
          <a:p>
            <a:pPr>
              <a:lnSpc>
                <a:spcPct val="100000"/>
              </a:lnSpc>
              <a:spcBef>
                <a:spcPts val="1400"/>
              </a:spcBef>
            </a:pPr>
            <a:r>
              <a:rPr lang="en-US" sz="1900" b="1" dirty="0">
                <a:solidFill>
                  <a:srgbClr val="0B49CB"/>
                </a:solidFill>
                <a:latin typeface="Amiri" panose="00000500000000000000" pitchFamily="2" charset="-78"/>
                <a:ea typeface="Amiri" panose="00000500000000000000" pitchFamily="2" charset="-78"/>
                <a:cs typeface="Amiri" panose="00000500000000000000" pitchFamily="2" charset="-78"/>
              </a:rPr>
              <a:t>Improvement from 2013-2017: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success rate of space launches showed a positive trend from 2013 to 2017. This period of improvement suggests that space agencies and organizations may have made advancements in technology, procedures, and mission planning that contributed to higher success rates during these years.</a:t>
            </a:r>
          </a:p>
          <a:p>
            <a:pPr>
              <a:lnSpc>
                <a:spcPct val="100000"/>
              </a:lnSpc>
              <a:spcBef>
                <a:spcPts val="1400"/>
              </a:spcBef>
            </a:pPr>
            <a:r>
              <a:rPr lang="en-US" sz="1800" b="1" dirty="0">
                <a:solidFill>
                  <a:srgbClr val="0B49CB"/>
                </a:solidFill>
                <a:latin typeface="Amiri" panose="00000500000000000000" pitchFamily="2" charset="-78"/>
                <a:ea typeface="Amiri" panose="00000500000000000000" pitchFamily="2" charset="-78"/>
                <a:cs typeface="Amiri" panose="00000500000000000000" pitchFamily="2" charset="-78"/>
              </a:rPr>
              <a:t>Decrease from 2017-2018: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There was a decrease in launch success rates from 2017 to 2018. This could be due to various factors, such as the complexity of missions attempted during that period, technical challenges, or specific mission failures. Further analysis could help identify the specific reasons behind this decrease.</a:t>
            </a:r>
          </a:p>
          <a:p>
            <a:pPr>
              <a:lnSpc>
                <a:spcPct val="100000"/>
              </a:lnSpc>
              <a:spcBef>
                <a:spcPts val="1400"/>
              </a:spcBef>
            </a:pPr>
            <a:r>
              <a:rPr lang="en-US" sz="1800" b="1" dirty="0">
                <a:solidFill>
                  <a:srgbClr val="0B49CB"/>
                </a:solidFill>
                <a:latin typeface="Amiri" panose="00000500000000000000" pitchFamily="2" charset="-78"/>
                <a:ea typeface="Amiri" panose="00000500000000000000" pitchFamily="2" charset="-78"/>
                <a:cs typeface="Amiri" panose="00000500000000000000" pitchFamily="2" charset="-78"/>
              </a:rPr>
              <a:t>Improvement from 2018-2019:</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Launch success rates improved again from 2018 to 2019. This recovery indicates that any challenges or issues that might have led to the decrease in 2017-2018 were potentially addressed, leading to better performance in subsequent years.</a:t>
            </a:r>
          </a:p>
          <a:p>
            <a:pPr>
              <a:lnSpc>
                <a:spcPct val="100000"/>
              </a:lnSpc>
              <a:spcBef>
                <a:spcPts val="1400"/>
              </a:spcBef>
            </a:pPr>
            <a:r>
              <a:rPr lang="en-US" sz="1800" b="1" dirty="0">
                <a:solidFill>
                  <a:srgbClr val="0B49CB"/>
                </a:solidFill>
                <a:latin typeface="Amiri" panose="00000500000000000000" pitchFamily="2" charset="-78"/>
                <a:ea typeface="Amiri" panose="00000500000000000000" pitchFamily="2" charset="-78"/>
                <a:cs typeface="Amiri" panose="00000500000000000000" pitchFamily="2" charset="-78"/>
              </a:rPr>
              <a:t>Decrease from 2019-2020: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Another decrease in success rates occurred from 2019 to 2020. As with the earlier decrease, understanding the reasons behind this decline would require more in-depth analysis. Factors such as mission complexity, technical issues, or external factors could have contributed.</a:t>
            </a:r>
          </a:p>
          <a:p>
            <a:pPr>
              <a:lnSpc>
                <a:spcPct val="100000"/>
              </a:lnSpc>
              <a:spcBef>
                <a:spcPts val="1400"/>
              </a:spcBef>
            </a:pPr>
            <a:r>
              <a:rPr lang="en-US" sz="1800" b="1" dirty="0">
                <a:solidFill>
                  <a:srgbClr val="0B49CB"/>
                </a:solidFill>
                <a:latin typeface="Amiri" panose="00000500000000000000" pitchFamily="2" charset="-78"/>
                <a:ea typeface="Amiri" panose="00000500000000000000" pitchFamily="2" charset="-78"/>
                <a:cs typeface="Amiri" panose="00000500000000000000" pitchFamily="2" charset="-78"/>
              </a:rPr>
              <a:t>Overall Improvement Since 2013: </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Despite some fluctuations, your analysis indicates an overall improvement in launch success rates since 2013. This suggests that the space industry has made progress in enhancing the reliability and success of space missions over the years.</a:t>
            </a:r>
          </a:p>
          <a:p>
            <a:pPr marL="0" indent="0">
              <a:lnSpc>
                <a:spcPct val="100000"/>
              </a:lnSpc>
              <a:spcBef>
                <a:spcPts val="1400"/>
              </a:spcBef>
              <a:buFont typeface="Arial" panose="020B0604020202020204" pitchFamily="34" charset="0"/>
              <a:buNone/>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These temporal trends are valuable for space agencies, organizations, and researchers as they provide insights into historical performance and can inform future mission planning and improvements. Identifying the specific factors contributing to success or failure during these periods could lead to further advancements in space exploration and technology.</a:t>
            </a:r>
          </a:p>
        </p:txBody>
      </p:sp>
      <p:pic>
        <p:nvPicPr>
          <p:cNvPr id="6" name="Picture 5">
            <a:extLst>
              <a:ext uri="{FF2B5EF4-FFF2-40B4-BE49-F238E27FC236}">
                <a16:creationId xmlns:a16="http://schemas.microsoft.com/office/drawing/2014/main" id="{6BA92F77-2537-319F-141F-45394589823D}"/>
              </a:ext>
            </a:extLst>
          </p:cNvPr>
          <p:cNvPicPr>
            <a:picLocks noChangeAspect="1"/>
          </p:cNvPicPr>
          <p:nvPr/>
        </p:nvPicPr>
        <p:blipFill>
          <a:blip r:embed="rId3"/>
          <a:stretch>
            <a:fillRect/>
          </a:stretch>
        </p:blipFill>
        <p:spPr>
          <a:xfrm>
            <a:off x="5753702" y="1656340"/>
            <a:ext cx="5262245" cy="382053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6FD898F3-B379-A39B-BE17-732A98B795B8}"/>
              </a:ext>
            </a:extLst>
          </p:cNvPr>
          <p:cNvSpPr txBox="1">
            <a:spLocks/>
          </p:cNvSpPr>
          <p:nvPr/>
        </p:nvSpPr>
        <p:spPr>
          <a:xfrm>
            <a:off x="2504766" y="1381126"/>
            <a:ext cx="8639484" cy="297179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Font typeface="Arial" panose="020B0604020202020204" pitchFamily="34" charset="0"/>
              <a:buNone/>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Launch Sites Names:</a:t>
            </a:r>
          </a:p>
          <a:p>
            <a:pPr>
              <a:lnSpc>
                <a:spcPct val="100000"/>
              </a:lnSpc>
              <a:spcBef>
                <a:spcPts val="1400"/>
              </a:spcBef>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CCAFS LC-40</a:t>
            </a:r>
            <a:r>
              <a:rPr lang="en-US" sz="1900" dirty="0">
                <a:latin typeface="Amiri" panose="00000500000000000000" pitchFamily="2" charset="-78"/>
                <a:ea typeface="Amiri" panose="00000500000000000000" pitchFamily="2" charset="-78"/>
                <a:cs typeface="Amiri" panose="00000500000000000000" pitchFamily="2" charset="-78"/>
              </a:rPr>
              <a:t>: Cape Canaveral Air Force Station Launch Complex 40</a:t>
            </a:r>
          </a:p>
          <a:p>
            <a:pPr>
              <a:lnSpc>
                <a:spcPct val="100000"/>
              </a:lnSpc>
              <a:spcBef>
                <a:spcPts val="1400"/>
              </a:spcBef>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CCAFS SLC-40</a:t>
            </a:r>
            <a:r>
              <a:rPr lang="en-US" sz="1900" dirty="0">
                <a:latin typeface="Amiri" panose="00000500000000000000" pitchFamily="2" charset="-78"/>
                <a:ea typeface="Amiri" panose="00000500000000000000" pitchFamily="2" charset="-78"/>
                <a:cs typeface="Amiri" panose="00000500000000000000" pitchFamily="2" charset="-78"/>
              </a:rPr>
              <a:t>: Cape Canaveral Air Force Station Space Launch Complex 40</a:t>
            </a:r>
          </a:p>
          <a:p>
            <a:pPr>
              <a:lnSpc>
                <a:spcPct val="100000"/>
              </a:lnSpc>
              <a:spcBef>
                <a:spcPts val="1400"/>
              </a:spcBef>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KSC LC-39A</a:t>
            </a:r>
            <a:r>
              <a:rPr lang="en-US" sz="1900" dirty="0">
                <a:latin typeface="Amiri" panose="00000500000000000000" pitchFamily="2" charset="-78"/>
                <a:ea typeface="Amiri" panose="00000500000000000000" pitchFamily="2" charset="-78"/>
                <a:cs typeface="Amiri" panose="00000500000000000000" pitchFamily="2" charset="-78"/>
              </a:rPr>
              <a:t>: Kennedy Space Center Launch Complex 39A</a:t>
            </a:r>
          </a:p>
          <a:p>
            <a:pPr>
              <a:lnSpc>
                <a:spcPct val="100000"/>
              </a:lnSpc>
              <a:spcBef>
                <a:spcPts val="1400"/>
              </a:spcBef>
            </a:pPr>
            <a:r>
              <a:rPr lang="en-US" sz="1900" dirty="0">
                <a:solidFill>
                  <a:srgbClr val="0B49CB"/>
                </a:solidFill>
                <a:latin typeface="Amiri" panose="00000500000000000000" pitchFamily="2" charset="-78"/>
                <a:ea typeface="Amiri" panose="00000500000000000000" pitchFamily="2" charset="-78"/>
                <a:cs typeface="Amiri" panose="00000500000000000000" pitchFamily="2" charset="-78"/>
              </a:rPr>
              <a:t>VAFB SLC-4E</a:t>
            </a:r>
            <a:r>
              <a:rPr lang="en-US" sz="1900" dirty="0">
                <a:latin typeface="Amiri" panose="00000500000000000000" pitchFamily="2" charset="-78"/>
                <a:ea typeface="Amiri" panose="00000500000000000000" pitchFamily="2" charset="-78"/>
                <a:cs typeface="Amiri" panose="00000500000000000000" pitchFamily="2" charset="-78"/>
              </a:rPr>
              <a:t>: Vandenberg Air Force Base Space Launch Complex 4E</a:t>
            </a:r>
            <a:r>
              <a:rPr lang="en-US" sz="19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a:t>
            </a:r>
          </a:p>
          <a:p>
            <a:pPr marL="0" indent="0">
              <a:lnSpc>
                <a:spcPct val="100000"/>
              </a:lnSpc>
              <a:spcBef>
                <a:spcPts val="1400"/>
              </a:spcBef>
              <a:buFont typeface="Arial" panose="020B0604020202020204" pitchFamily="34" charset="0"/>
              <a:buNone/>
            </a:pPr>
            <a:r>
              <a:rPr lang="en-US" sz="1600" dirty="0">
                <a:solidFill>
                  <a:srgbClr val="0B49CB"/>
                </a:solidFill>
                <a:latin typeface="Amiri" panose="00000500000000000000" pitchFamily="2" charset="-78"/>
                <a:ea typeface="Amiri" panose="00000500000000000000" pitchFamily="2" charset="-78"/>
                <a:cs typeface="Amiri" panose="00000500000000000000" pitchFamily="2" charset="-78"/>
              </a:rPr>
              <a:t>These launch sites play a crucial role in space missions and are where rockets are prepared, fueled, and launched into space. Each site may have unique capabilities and is used for specific types of missions and launch vehicles.</a:t>
            </a:r>
          </a:p>
        </p:txBody>
      </p:sp>
      <p:pic>
        <p:nvPicPr>
          <p:cNvPr id="7" name="Picture 6">
            <a:extLst>
              <a:ext uri="{FF2B5EF4-FFF2-40B4-BE49-F238E27FC236}">
                <a16:creationId xmlns:a16="http://schemas.microsoft.com/office/drawing/2014/main" id="{DFAF973D-2301-9B05-DFD1-5AC4849A6821}"/>
              </a:ext>
            </a:extLst>
          </p:cNvPr>
          <p:cNvPicPr>
            <a:picLocks noChangeAspect="1"/>
          </p:cNvPicPr>
          <p:nvPr/>
        </p:nvPicPr>
        <p:blipFill>
          <a:blip r:embed="rId3"/>
          <a:stretch>
            <a:fillRect/>
          </a:stretch>
        </p:blipFill>
        <p:spPr>
          <a:xfrm>
            <a:off x="1204155" y="4407140"/>
            <a:ext cx="9783689" cy="1618433"/>
          </a:xfrm>
          <a:prstGeom prst="rect">
            <a:avLst/>
          </a:prstGeom>
        </p:spPr>
      </p:pic>
      <p:pic>
        <p:nvPicPr>
          <p:cNvPr id="9" name="Picture 8">
            <a:extLst>
              <a:ext uri="{FF2B5EF4-FFF2-40B4-BE49-F238E27FC236}">
                <a16:creationId xmlns:a16="http://schemas.microsoft.com/office/drawing/2014/main" id="{A1798278-42DF-DA54-339A-736698B479C1}"/>
              </a:ext>
            </a:extLst>
          </p:cNvPr>
          <p:cNvPicPr>
            <a:picLocks noChangeAspect="1"/>
          </p:cNvPicPr>
          <p:nvPr/>
        </p:nvPicPr>
        <p:blipFill>
          <a:blip r:embed="rId4"/>
          <a:stretch>
            <a:fillRect/>
          </a:stretch>
        </p:blipFill>
        <p:spPr>
          <a:xfrm>
            <a:off x="770011" y="1752054"/>
            <a:ext cx="1410931" cy="14518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r>
              <a:rPr lang="en-US" sz="1800" dirty="0">
                <a:solidFill>
                  <a:schemeClr val="accent3">
                    <a:lumMod val="25000"/>
                  </a:schemeClr>
                </a:solidFill>
                <a:latin typeface="Abadi" panose="020B0604020104020204" pitchFamily="34" charset="0"/>
              </a:rPr>
              <a:t>The LIMIT and LIKE clauses were used to display only the top five results where the launch_site  name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917028CB-6978-2BB4-FB87-2989864B76C1}"/>
              </a:ext>
            </a:extLst>
          </p:cNvPr>
          <p:cNvPicPr>
            <a:picLocks noChangeAspect="1"/>
          </p:cNvPicPr>
          <p:nvPr/>
        </p:nvPicPr>
        <p:blipFill>
          <a:blip r:embed="rId3"/>
          <a:stretch>
            <a:fillRect/>
          </a:stretch>
        </p:blipFill>
        <p:spPr>
          <a:xfrm>
            <a:off x="1013278" y="2445026"/>
            <a:ext cx="9999279" cy="40750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r>
              <a:rPr lang="en-US" sz="1800" dirty="0">
                <a:solidFill>
                  <a:schemeClr val="accent3">
                    <a:lumMod val="25000"/>
                  </a:schemeClr>
                </a:solidFill>
                <a:latin typeface="Abadi" panose="020B0604020104020204" pitchFamily="34" charset="0"/>
              </a:rPr>
              <a:t>The SUM() function was used to calculate the total payload carried by boosters from NASA from the payload_mass__kg column.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B4F5F16-0E3D-6C5A-32E5-1BE15B8073A8}"/>
              </a:ext>
            </a:extLst>
          </p:cNvPr>
          <p:cNvPicPr>
            <a:picLocks noChangeAspect="1"/>
          </p:cNvPicPr>
          <p:nvPr/>
        </p:nvPicPr>
        <p:blipFill>
          <a:blip r:embed="rId3"/>
          <a:stretch>
            <a:fillRect/>
          </a:stretch>
        </p:blipFill>
        <p:spPr>
          <a:xfrm>
            <a:off x="1293905" y="2872409"/>
            <a:ext cx="10652545" cy="22285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r>
              <a:rPr lang="en-US" sz="1800" dirty="0">
                <a:solidFill>
                  <a:schemeClr val="accent3">
                    <a:lumMod val="25000"/>
                  </a:schemeClr>
                </a:solidFill>
                <a:latin typeface="Abadi" panose="020B0604020104020204" pitchFamily="34" charset="0"/>
              </a:rPr>
              <a:t>The AVG() function was used to calculate the average payload the average payload mass carried by booster version F9 v1.1</a:t>
            </a:r>
          </a:p>
          <a:p>
            <a:pPr>
              <a:lnSpc>
                <a:spcPct val="100000"/>
              </a:lnSpc>
              <a:spcBef>
                <a:spcPts val="1400"/>
              </a:spcBef>
            </a:pPr>
            <a:r>
              <a:rPr lang="en-US" sz="1800" dirty="0">
                <a:solidFill>
                  <a:schemeClr val="accent3">
                    <a:lumMod val="25000"/>
                  </a:schemeClr>
                </a:solidFill>
                <a:latin typeface="Abadi" panose="020B0604020104020204" pitchFamily="34" charset="0"/>
              </a:rPr>
              <a:t>The WHERE clause was used to filter results so that the calculations were only performed on booster_versions only if named“F9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C5C745C-BDE5-4034-A3E1-ECEA02012AF0}"/>
              </a:ext>
            </a:extLst>
          </p:cNvPr>
          <p:cNvPicPr>
            <a:picLocks noChangeAspect="1"/>
          </p:cNvPicPr>
          <p:nvPr/>
        </p:nvPicPr>
        <p:blipFill>
          <a:blip r:embed="rId3"/>
          <a:stretch>
            <a:fillRect/>
          </a:stretch>
        </p:blipFill>
        <p:spPr>
          <a:xfrm>
            <a:off x="1163532" y="3289852"/>
            <a:ext cx="11028468" cy="223073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Dates of the first successful landing outcome on a ground pad</a:t>
            </a: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latin typeface="Abadi" panose="020B0604020104020204" pitchFamily="34" charset="0"/>
              </a:rPr>
              <a:t>The MIN(DATE) function was used to find the date of the first successful landing outcome on a ground pad</a:t>
            </a:r>
          </a:p>
          <a:p>
            <a:pPr>
              <a:lnSpc>
                <a:spcPct val="100000"/>
              </a:lnSpc>
              <a:spcBef>
                <a:spcPts val="1400"/>
              </a:spcBef>
            </a:pPr>
            <a:r>
              <a:rPr lang="en-US" sz="1800" dirty="0">
                <a:solidFill>
                  <a:schemeClr val="accent3">
                    <a:lumMod val="25000"/>
                  </a:schemeClr>
                </a:solidFill>
                <a:latin typeface="Abadi" panose="020B0604020104020204" pitchFamily="34" charset="0"/>
              </a:rPr>
              <a:t>The WHERE clause ensured that the results were filtered to match only when the 'landing_outcome’column is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92E9D0B0-1778-3462-9C46-892EDB3BF274}"/>
              </a:ext>
            </a:extLst>
          </p:cNvPr>
          <p:cNvPicPr>
            <a:picLocks noChangeAspect="1"/>
          </p:cNvPicPr>
          <p:nvPr/>
        </p:nvPicPr>
        <p:blipFill>
          <a:blip r:embed="rId3"/>
          <a:stretch>
            <a:fillRect/>
          </a:stretch>
        </p:blipFill>
        <p:spPr>
          <a:xfrm>
            <a:off x="1845613" y="3429000"/>
            <a:ext cx="8500774" cy="210019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358"/>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Names of boosters that have successfully landed on a drone ship and had payload mass greater than 4000 but less than 6000</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BETWEEN clause was used to retrieve the results of payload mass greater than 4000 but less than 6000.  The WHERE clause filtered the results to include only boosters that successfully landed on a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D055956-418B-0DEA-9513-B1EC996F0D41}"/>
              </a:ext>
            </a:extLst>
          </p:cNvPr>
          <p:cNvPicPr>
            <a:picLocks noChangeAspect="1"/>
          </p:cNvPicPr>
          <p:nvPr/>
        </p:nvPicPr>
        <p:blipFill>
          <a:blip r:embed="rId3"/>
          <a:stretch>
            <a:fillRect/>
          </a:stretch>
        </p:blipFill>
        <p:spPr>
          <a:xfrm>
            <a:off x="1816107" y="3354068"/>
            <a:ext cx="7795031" cy="28242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82757"/>
            <a:ext cx="10412339" cy="3387837"/>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4200" dirty="0">
                <a:solidFill>
                  <a:schemeClr val="accent3">
                    <a:lumMod val="75000"/>
                  </a:schemeClr>
                </a:solidFill>
                <a:latin typeface="Abadi" panose="020B0604020104020204" pitchFamily="34" charset="0"/>
              </a:rPr>
              <a:t>Summary of methodologies</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Data Collection</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Data was collected using SpaceX's REST API and web scraping techniques which includes information about rocket launches, their outcomes, and various related attributes.</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Data Wrangling</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The collected data was processed to create a success/fail outcome variable which indicates whether a rocket landing was successful or not.</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Data Exploration</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Data visualization techniques were employed to explore the dataset containing factors such as payload, launch site, flight number, and yearly. Visualization helps in understanding patterns and trends in the data.</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Data Analysis with SQL: </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SQL queries were used to perform various calculations and generate statistics. These calculations may include determining the total payload launched, payload ranges for successful launches, and counting the total number of successful and failed outcomes.</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Launch Site Success Rates: </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The research delved into launch site success rates. This involves analyzing how often launches from different sites resulted in successful landings and considering the proximity of launch sites to geographical markers (which might influence success rates).</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Visualization of Successful Launches: </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Visualization techniques were employed to identify launch sites that had the most success in terms of rocket landings. Successful payload ranges might have been visualized as well.</a:t>
            </a:r>
          </a:p>
          <a:p>
            <a:pPr>
              <a:lnSpc>
                <a:spcPct val="100000"/>
              </a:lnSpc>
              <a:spcBef>
                <a:spcPts val="1400"/>
              </a:spcBef>
            </a:pPr>
            <a:r>
              <a:rPr lang="en-US" sz="2500" b="1" dirty="0">
                <a:solidFill>
                  <a:srgbClr val="0948CB"/>
                </a:solidFill>
                <a:latin typeface="Amiri" panose="00000500000000000000" pitchFamily="2" charset="-78"/>
                <a:ea typeface="Amiri" panose="00000500000000000000" pitchFamily="2" charset="-78"/>
                <a:cs typeface="Amiri" panose="00000500000000000000" pitchFamily="2" charset="-78"/>
              </a:rPr>
              <a:t>Building Predictive Models: </a:t>
            </a:r>
            <a:r>
              <a:rPr lang="en-US" sz="22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Machine learning models were developed to predict rocket landing outcomes. The models mentioned include logistic regression, support vector machine (SVM), decision tree, and k-nearest neighbor (KNN). These models use historical data to predict the likelihood of a successful landing based on various input features.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2A619824-B05E-705F-258D-608889D0E0A2}"/>
              </a:ext>
            </a:extLst>
          </p:cNvPr>
          <p:cNvSpPr txBox="1">
            <a:spLocks/>
          </p:cNvSpPr>
          <p:nvPr/>
        </p:nvSpPr>
        <p:spPr>
          <a:xfrm>
            <a:off x="770011" y="4820478"/>
            <a:ext cx="4297289" cy="198418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75000"/>
                  </a:schemeClr>
                </a:solidFill>
                <a:latin typeface="Abadi" panose="020B0604020104020204" pitchFamily="34" charset="0"/>
              </a:rPr>
              <a:t>Summary of results</a:t>
            </a:r>
          </a:p>
          <a:p>
            <a:pPr marL="0" indent="0">
              <a:lnSpc>
                <a:spcPct val="100000"/>
              </a:lnSpc>
              <a:spcBef>
                <a:spcPts val="1400"/>
              </a:spcBef>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 </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Research findings indicate improvements in launch success over time</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KSC LC-39A has the highest success rate among landing sites </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Orbits ES -L1, GEO, HEO, and SSO have a 100% success rate </a:t>
            </a:r>
          </a:p>
        </p:txBody>
      </p:sp>
      <p:sp>
        <p:nvSpPr>
          <p:cNvPr id="3" name="Content Placeholder 2">
            <a:extLst>
              <a:ext uri="{FF2B5EF4-FFF2-40B4-BE49-F238E27FC236}">
                <a16:creationId xmlns:a16="http://schemas.microsoft.com/office/drawing/2014/main" id="{D39E1629-212A-96EF-C7FD-ADAC3938D31F}"/>
              </a:ext>
            </a:extLst>
          </p:cNvPr>
          <p:cNvSpPr txBox="1">
            <a:spLocks/>
          </p:cNvSpPr>
          <p:nvPr/>
        </p:nvSpPr>
        <p:spPr>
          <a:xfrm>
            <a:off x="8583839" y="5328416"/>
            <a:ext cx="2528815" cy="11913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Predictive Analytics: </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All models performed similarly on the test set. The decision tree model slightly outperformed</a:t>
            </a:r>
          </a:p>
        </p:txBody>
      </p:sp>
      <p:sp>
        <p:nvSpPr>
          <p:cNvPr id="5" name="Content Placeholder 2">
            <a:extLst>
              <a:ext uri="{FF2B5EF4-FFF2-40B4-BE49-F238E27FC236}">
                <a16:creationId xmlns:a16="http://schemas.microsoft.com/office/drawing/2014/main" id="{6B5D185E-620F-9EA3-3564-732EA2B83C22}"/>
              </a:ext>
            </a:extLst>
          </p:cNvPr>
          <p:cNvSpPr txBox="1">
            <a:spLocks/>
          </p:cNvSpPr>
          <p:nvPr/>
        </p:nvSpPr>
        <p:spPr>
          <a:xfrm>
            <a:off x="5067300" y="5328416"/>
            <a:ext cx="2990946" cy="11913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a:solidFill>
                  <a:srgbClr val="0948CB"/>
                </a:solidFill>
                <a:latin typeface="Amiri" panose="00000500000000000000" pitchFamily="2" charset="-78"/>
                <a:ea typeface="Amiri" panose="00000500000000000000" pitchFamily="2" charset="-78"/>
                <a:cs typeface="Amiri" panose="00000500000000000000" pitchFamily="2" charset="-78"/>
              </a:rPr>
              <a:t>Visualization/Analytics: </a:t>
            </a:r>
          </a:p>
          <a:p>
            <a:pPr>
              <a:lnSpc>
                <a:spcPct val="100000"/>
              </a:lnSpc>
              <a:spcBef>
                <a:spcPts val="1400"/>
              </a:spcBef>
            </a:pPr>
            <a:r>
              <a:rPr lang="en-US" sz="1000" dirty="0">
                <a:solidFill>
                  <a:schemeClr val="tx1"/>
                </a:solidFill>
                <a:latin typeface="Amiri" panose="00000500000000000000" pitchFamily="2" charset="-78"/>
                <a:ea typeface="Amiri" panose="00000500000000000000" pitchFamily="2" charset="-78"/>
                <a:cs typeface="Amiri" panose="00000500000000000000" pitchFamily="2" charset="-78"/>
              </a:rPr>
              <a:t>Most launch sites are near the equator, and all are close to the coast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7549"/>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Total number of successful and failed mission outcomes</a:t>
            </a:r>
          </a:p>
          <a:p>
            <a:pPr>
              <a:lnSpc>
                <a:spcPct val="100000"/>
              </a:lnSpc>
              <a:spcBef>
                <a:spcPts val="1400"/>
              </a:spcBef>
            </a:pPr>
            <a:r>
              <a:rPr lang="en-US" sz="1800" dirty="0">
                <a:solidFill>
                  <a:schemeClr val="accent3">
                    <a:lumMod val="25000"/>
                  </a:schemeClr>
                </a:solidFill>
                <a:latin typeface="Abadi" panose="020B0604020104020204" pitchFamily="34" charset="0"/>
              </a:rPr>
              <a:t>The COUNT() function is used to count the number of occurrences of different mission outcomes with the help of the GROUPBY clause applied to the 'mission_outcome' column. A list of the total number of successful and failed mission outcomes is returned.</a:t>
            </a:r>
          </a:p>
          <a:p>
            <a:pPr>
              <a:lnSpc>
                <a:spcPct val="100000"/>
              </a:lnSpc>
              <a:spcBef>
                <a:spcPts val="1400"/>
              </a:spcBef>
            </a:pPr>
            <a:r>
              <a:rPr lang="en-US" sz="1800" dirty="0">
                <a:solidFill>
                  <a:schemeClr val="accent3">
                    <a:lumMod val="25000"/>
                  </a:schemeClr>
                </a:solidFill>
                <a:latin typeface="Abadi" panose="020B0604020104020204" pitchFamily="34" charset="0"/>
              </a:rPr>
              <a:t>There have been 99 successful mission outcomes out of 101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8E9A915-00A8-A40E-64EC-F37398207AA6}"/>
              </a:ext>
            </a:extLst>
          </p:cNvPr>
          <p:cNvPicPr>
            <a:picLocks noChangeAspect="1"/>
          </p:cNvPicPr>
          <p:nvPr/>
        </p:nvPicPr>
        <p:blipFill>
          <a:blip r:embed="rId3"/>
          <a:stretch>
            <a:fillRect/>
          </a:stretch>
        </p:blipFill>
        <p:spPr>
          <a:xfrm>
            <a:off x="1553910" y="3593218"/>
            <a:ext cx="7573432" cy="260068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Names of the boosters which have carried the maximum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The MAX() function was used in a subquery to retrieve a list of boosters that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CCD13BC-A568-C382-D4F4-F39FC3E76F6B}"/>
              </a:ext>
            </a:extLst>
          </p:cNvPr>
          <p:cNvPicPr>
            <a:picLocks noChangeAspect="1"/>
          </p:cNvPicPr>
          <p:nvPr/>
        </p:nvPicPr>
        <p:blipFill>
          <a:blip r:embed="rId3"/>
          <a:stretch>
            <a:fillRect/>
          </a:stretch>
        </p:blipFill>
        <p:spPr>
          <a:xfrm>
            <a:off x="1337755" y="2534478"/>
            <a:ext cx="8043912" cy="40134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06396"/>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failed landing_outcomes in drone ships, their booster versions, and launch site names for in year 2015</a:t>
            </a:r>
          </a:p>
          <a:p>
            <a:pPr>
              <a:lnSpc>
                <a:spcPct val="100000"/>
              </a:lnSpc>
              <a:spcBef>
                <a:spcPts val="1400"/>
              </a:spcBef>
            </a:pPr>
            <a:r>
              <a:rPr lang="en-US" sz="1800" dirty="0">
                <a:solidFill>
                  <a:schemeClr val="accent3">
                    <a:lumMod val="25000"/>
                  </a:schemeClr>
                </a:solidFill>
                <a:latin typeface="Abadi"/>
              </a:rPr>
              <a:t>The SELECT statement was used to retrieve multiple columns from the table. The YEAR(DATE) function was used to retrieve only those rows with a 2015 launch date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0" name="Picture 9">
            <a:extLst>
              <a:ext uri="{FF2B5EF4-FFF2-40B4-BE49-F238E27FC236}">
                <a16:creationId xmlns:a16="http://schemas.microsoft.com/office/drawing/2014/main" id="{61A6D588-376F-3EEC-8332-C51111F56704}"/>
              </a:ext>
            </a:extLst>
          </p:cNvPr>
          <p:cNvPicPr>
            <a:picLocks noChangeAspect="1"/>
          </p:cNvPicPr>
          <p:nvPr/>
        </p:nvPicPr>
        <p:blipFill>
          <a:blip r:embed="rId3"/>
          <a:stretch>
            <a:fillRect/>
          </a:stretch>
        </p:blipFill>
        <p:spPr>
          <a:xfrm>
            <a:off x="770011" y="2970818"/>
            <a:ext cx="10833102" cy="29208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Count ranking of the landing outcomes (such as Failure (drone ship) or Success (ground pad)) between the dates 2010-06-04 and 2017-03-20, in descending order</a:t>
            </a:r>
          </a:p>
          <a:p>
            <a:pPr>
              <a:lnSpc>
                <a:spcPct val="100000"/>
              </a:lnSpc>
              <a:spcBef>
                <a:spcPts val="1400"/>
              </a:spcBef>
            </a:pPr>
            <a:r>
              <a:rPr lang="en-US" sz="1800" dirty="0">
                <a:solidFill>
                  <a:schemeClr val="accent3">
                    <a:lumMod val="25000"/>
                  </a:schemeClr>
                </a:solidFill>
                <a:latin typeface="Abadi" panose="020B0604020104020204" pitchFamily="34" charset="0"/>
              </a:rPr>
              <a:t> The COUNT() function was used to count the different landing outcomes. The WHERE and BETWEEN clauses filtered the results to only include results between 2010-06-04 and  2017-03-20.  The GROUPBY clause ensures that the counts were grouped by their outcome. The ORDERBY and DESC clauses were used to sort the results by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19D3CD7-D50D-DF1A-A80B-BFB36189DCA3}"/>
              </a:ext>
            </a:extLst>
          </p:cNvPr>
          <p:cNvPicPr>
            <a:picLocks noChangeAspect="1"/>
          </p:cNvPicPr>
          <p:nvPr/>
        </p:nvPicPr>
        <p:blipFill>
          <a:blip r:embed="rId4"/>
          <a:stretch>
            <a:fillRect/>
          </a:stretch>
        </p:blipFill>
        <p:spPr>
          <a:xfrm>
            <a:off x="1145119" y="3312314"/>
            <a:ext cx="9765383" cy="31148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7922" y="3266799"/>
            <a:ext cx="3614992" cy="1364836"/>
          </a:xfrm>
          <a:prstGeom prst="rect">
            <a:avLst/>
          </a:prstGeom>
        </p:spPr>
        <p:txBody>
          <a:bodyPr lIns="91440" tIns="45720" rIns="91440" bIns="45720" anchor="t">
            <a:normAutofit fontScale="85000" lnSpcReduction="10000"/>
          </a:bodyPr>
          <a:lstStyle/>
          <a:p>
            <a:pPr>
              <a:lnSpc>
                <a:spcPct val="100000"/>
              </a:lnSpc>
              <a:spcBef>
                <a:spcPts val="1400"/>
              </a:spcBef>
            </a:pPr>
            <a:r>
              <a:rPr lang="en-US" sz="1800" dirty="0">
                <a:solidFill>
                  <a:schemeClr val="accent3">
                    <a:lumMod val="25000"/>
                  </a:schemeClr>
                </a:solidFill>
                <a:latin typeface="Abadi"/>
              </a:rPr>
              <a:t>The yellow markers are indicators of where the locations of all the SpaceX launch sites are situated in the US. </a:t>
            </a:r>
          </a:p>
          <a:p>
            <a:pPr>
              <a:lnSpc>
                <a:spcPct val="100000"/>
              </a:lnSpc>
              <a:spcBef>
                <a:spcPts val="1400"/>
              </a:spcBef>
            </a:pPr>
            <a:r>
              <a:rPr lang="en-US" sz="1800" dirty="0">
                <a:solidFill>
                  <a:schemeClr val="accent3">
                    <a:lumMod val="25000"/>
                  </a:schemeClr>
                </a:solidFill>
                <a:latin typeface="Abadi"/>
              </a:rPr>
              <a:t>The launch sites have been strategically placed near the coast.</a:t>
            </a:r>
          </a:p>
          <a:p>
            <a:pPr marL="0" indent="0">
              <a:buNone/>
            </a:pPr>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SpaceX Launch Sites Locations</a:t>
            </a:r>
          </a:p>
        </p:txBody>
      </p:sp>
      <p:pic>
        <p:nvPicPr>
          <p:cNvPr id="6" name="Picture 5">
            <a:extLst>
              <a:ext uri="{FF2B5EF4-FFF2-40B4-BE49-F238E27FC236}">
                <a16:creationId xmlns:a16="http://schemas.microsoft.com/office/drawing/2014/main" id="{4F29632C-0B49-3FE1-AD0B-7F6AE29DD6A6}"/>
              </a:ext>
            </a:extLst>
          </p:cNvPr>
          <p:cNvPicPr>
            <a:picLocks noChangeAspect="1"/>
          </p:cNvPicPr>
          <p:nvPr/>
        </p:nvPicPr>
        <p:blipFill>
          <a:blip r:embed="rId3"/>
          <a:stretch>
            <a:fillRect/>
          </a:stretch>
        </p:blipFill>
        <p:spPr>
          <a:xfrm>
            <a:off x="4333054" y="1484451"/>
            <a:ext cx="6242181" cy="52475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7731"/>
            <a:ext cx="3245399"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1800" dirty="0">
                <a:solidFill>
                  <a:schemeClr val="accent3">
                    <a:lumMod val="25000"/>
                  </a:schemeClr>
                </a:solidFill>
                <a:latin typeface="Abadi"/>
              </a:rPr>
              <a:t>Outcomes: </a:t>
            </a:r>
          </a:p>
          <a:p>
            <a:pPr>
              <a:lnSpc>
                <a:spcPct val="100000"/>
              </a:lnSpc>
              <a:spcBef>
                <a:spcPts val="1400"/>
              </a:spcBef>
            </a:pPr>
            <a:r>
              <a:rPr lang="en-US" sz="1800" dirty="0">
                <a:solidFill>
                  <a:schemeClr val="accent3">
                    <a:lumMod val="25000"/>
                  </a:schemeClr>
                </a:solidFill>
                <a:latin typeface="Abadi"/>
              </a:rPr>
              <a:t>When we zoom in on a launch site, we can click on the launch site which will display marker clusters of successful landings or failed landings.</a:t>
            </a:r>
          </a:p>
          <a:p>
            <a:pPr>
              <a:lnSpc>
                <a:spcPct val="100000"/>
              </a:lnSpc>
              <a:spcBef>
                <a:spcPts val="1400"/>
              </a:spcBef>
            </a:pPr>
            <a:r>
              <a:rPr lang="en-US" sz="1800" dirty="0">
                <a:solidFill>
                  <a:schemeClr val="accent3">
                    <a:lumMod val="25000"/>
                  </a:schemeClr>
                </a:solidFill>
                <a:latin typeface="Abadi"/>
              </a:rPr>
              <a:t>Green markers for successful launches</a:t>
            </a:r>
          </a:p>
          <a:p>
            <a:pPr>
              <a:lnSpc>
                <a:spcPct val="100000"/>
              </a:lnSpc>
              <a:spcBef>
                <a:spcPts val="1400"/>
              </a:spcBef>
            </a:pPr>
            <a:r>
              <a:rPr lang="en-US" sz="1800" dirty="0">
                <a:solidFill>
                  <a:schemeClr val="accent3">
                    <a:lumMod val="25000"/>
                  </a:schemeClr>
                </a:solidFill>
                <a:latin typeface="Abadi"/>
              </a:rPr>
              <a:t>Red markers for unsuccessful launches</a:t>
            </a:r>
          </a:p>
          <a:p>
            <a:pPr>
              <a:lnSpc>
                <a:spcPct val="100000"/>
              </a:lnSpc>
              <a:spcBef>
                <a:spcPts val="1400"/>
              </a:spcBef>
            </a:pPr>
            <a:r>
              <a:rPr lang="en-US" sz="1800" dirty="0">
                <a:solidFill>
                  <a:schemeClr val="accent3">
                    <a:lumMod val="25000"/>
                  </a:schemeClr>
                </a:solidFill>
                <a:latin typeface="Abadi"/>
              </a:rPr>
              <a:t>Launch site CCAFS SLC-40 has a 3/7 success rate (42.9%)</a:t>
            </a: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a:t>
            </a:r>
          </a:p>
        </p:txBody>
      </p:sp>
      <p:pic>
        <p:nvPicPr>
          <p:cNvPr id="4" name="Picture 3">
            <a:extLst>
              <a:ext uri="{FF2B5EF4-FFF2-40B4-BE49-F238E27FC236}">
                <a16:creationId xmlns:a16="http://schemas.microsoft.com/office/drawing/2014/main" id="{6D52CEF7-1030-0A86-91D7-07141A019849}"/>
              </a:ext>
            </a:extLst>
          </p:cNvPr>
          <p:cNvPicPr>
            <a:picLocks noChangeAspect="1"/>
          </p:cNvPicPr>
          <p:nvPr/>
        </p:nvPicPr>
        <p:blipFill>
          <a:blip r:embed="rId3"/>
          <a:stretch>
            <a:fillRect/>
          </a:stretch>
        </p:blipFill>
        <p:spPr>
          <a:xfrm>
            <a:off x="4015408" y="1387732"/>
            <a:ext cx="7406581" cy="42035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155947" cy="4034251"/>
          </a:xfrm>
          <a:prstGeom prst="rect">
            <a:avLst/>
          </a:prstGeom>
        </p:spPr>
        <p:txBody>
          <a:bodyPr lIns="91440" tIns="45720" rIns="91440" bIns="45720" anchor="t">
            <a:normAutofit fontScale="77500" lnSpcReduction="20000"/>
          </a:bodyPr>
          <a:lstStyle/>
          <a:p>
            <a:pPr>
              <a:lnSpc>
                <a:spcPct val="100000"/>
              </a:lnSpc>
              <a:spcBef>
                <a:spcPts val="1400"/>
              </a:spcBef>
            </a:pPr>
            <a:r>
              <a:rPr lang="en-US" sz="1800" dirty="0">
                <a:solidFill>
                  <a:schemeClr val="accent3">
                    <a:lumMod val="25000"/>
                  </a:schemeClr>
                </a:solidFill>
                <a:latin typeface="Abadi"/>
              </a:rPr>
              <a:t>The generated map shows that the selected launch site is close to a highway for the transportation of personnel and equipment. The launch site is also close to the coastlines for launch failure testing. </a:t>
            </a:r>
          </a:p>
          <a:p>
            <a:pPr>
              <a:lnSpc>
                <a:spcPct val="100000"/>
              </a:lnSpc>
              <a:spcBef>
                <a:spcPts val="1400"/>
              </a:spcBef>
            </a:pPr>
            <a:r>
              <a:rPr lang="en-US" sz="1800" dirty="0">
                <a:solidFill>
                  <a:schemeClr val="accent3">
                    <a:lumMod val="25000"/>
                  </a:schemeClr>
                </a:solidFill>
                <a:latin typeface="Abadi"/>
              </a:rPr>
              <a:t>The launch sites also maintain a certain distance from the cities (can be viewed in Jupyter Notebook).</a:t>
            </a:r>
          </a:p>
          <a:p>
            <a:pPr>
              <a:lnSpc>
                <a:spcPct val="100000"/>
              </a:lnSpc>
              <a:spcBef>
                <a:spcPts val="1400"/>
              </a:spcBef>
            </a:pPr>
            <a:r>
              <a:rPr lang="en-US" sz="1800" dirty="0">
                <a:solidFill>
                  <a:schemeClr val="accent3">
                    <a:lumMod val="25000"/>
                  </a:schemeClr>
                </a:solidFill>
                <a:latin typeface="Abadi"/>
              </a:rPr>
              <a:t>CCAFS SLC-40</a:t>
            </a:r>
          </a:p>
          <a:p>
            <a:pPr lvl="1">
              <a:lnSpc>
                <a:spcPct val="100000"/>
              </a:lnSpc>
              <a:spcBef>
                <a:spcPts val="1400"/>
              </a:spcBef>
            </a:pPr>
            <a:r>
              <a:rPr lang="en-US" sz="1400" dirty="0">
                <a:solidFill>
                  <a:schemeClr val="accent3">
                    <a:lumMod val="25000"/>
                  </a:schemeClr>
                </a:solidFill>
                <a:latin typeface="Abadi"/>
              </a:rPr>
              <a:t>86 km from the nearest coastline</a:t>
            </a:r>
          </a:p>
          <a:p>
            <a:pPr lvl="1">
              <a:lnSpc>
                <a:spcPct val="100000"/>
              </a:lnSpc>
              <a:spcBef>
                <a:spcPts val="1400"/>
              </a:spcBef>
            </a:pPr>
            <a:r>
              <a:rPr lang="en-US" sz="1400" dirty="0">
                <a:solidFill>
                  <a:schemeClr val="accent3">
                    <a:lumMod val="25000"/>
                  </a:schemeClr>
                </a:solidFill>
                <a:latin typeface="Abadi"/>
              </a:rPr>
              <a:t>21.96 km from the nearest railway</a:t>
            </a:r>
          </a:p>
          <a:p>
            <a:pPr lvl="1">
              <a:lnSpc>
                <a:spcPct val="100000"/>
              </a:lnSpc>
              <a:spcBef>
                <a:spcPts val="1400"/>
              </a:spcBef>
            </a:pPr>
            <a:r>
              <a:rPr lang="en-US" sz="1400" dirty="0">
                <a:solidFill>
                  <a:schemeClr val="accent3">
                    <a:lumMod val="25000"/>
                  </a:schemeClr>
                </a:solidFill>
                <a:latin typeface="Abadi"/>
              </a:rPr>
              <a:t>23.23 km from the nearest city</a:t>
            </a:r>
          </a:p>
          <a:p>
            <a:pPr lvl="1">
              <a:lnSpc>
                <a:spcPct val="100000"/>
              </a:lnSpc>
              <a:spcBef>
                <a:spcPts val="1400"/>
              </a:spcBef>
            </a:pPr>
            <a:r>
              <a:rPr lang="en-US" sz="1400" dirty="0">
                <a:solidFill>
                  <a:schemeClr val="accent3">
                    <a:lumMod val="25000"/>
                  </a:schemeClr>
                </a:solidFill>
                <a:latin typeface="Abadi"/>
              </a:rPr>
              <a:t>26.88 km from the nearest highway</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pic>
        <p:nvPicPr>
          <p:cNvPr id="4" name="Picture 3">
            <a:extLst>
              <a:ext uri="{FF2B5EF4-FFF2-40B4-BE49-F238E27FC236}">
                <a16:creationId xmlns:a16="http://schemas.microsoft.com/office/drawing/2014/main" id="{C911E3A1-088B-7F66-D6D7-8726BE373D2D}"/>
              </a:ext>
            </a:extLst>
          </p:cNvPr>
          <p:cNvPicPr>
            <a:picLocks noChangeAspect="1"/>
          </p:cNvPicPr>
          <p:nvPr/>
        </p:nvPicPr>
        <p:blipFill>
          <a:blip r:embed="rId3"/>
          <a:stretch>
            <a:fillRect/>
          </a:stretch>
        </p:blipFill>
        <p:spPr>
          <a:xfrm>
            <a:off x="3925957" y="1690687"/>
            <a:ext cx="7193055" cy="426255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261776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KSC LC-39A Launch site has the most successful launches which constitutes 41% of all successful site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Total </a:t>
            </a:r>
            <a:r>
              <a:rPr lang="en-US" dirty="0">
                <a:solidFill>
                  <a:srgbClr val="0B49CB"/>
                </a:solidFill>
                <a:latin typeface="Microsoft JhengHei" panose="020B0604030504040204" charset="-120"/>
                <a:ea typeface="Microsoft JhengHei" panose="020B0604030504040204" charset="-120"/>
              </a:rPr>
              <a:t>Successful Site Launch</a:t>
            </a:r>
          </a:p>
        </p:txBody>
      </p:sp>
      <p:pic>
        <p:nvPicPr>
          <p:cNvPr id="4" name="Picture 3">
            <a:extLst>
              <a:ext uri="{FF2B5EF4-FFF2-40B4-BE49-F238E27FC236}">
                <a16:creationId xmlns:a16="http://schemas.microsoft.com/office/drawing/2014/main" id="{20148A7F-9675-C06C-CC7F-248813D6CD4B}"/>
              </a:ext>
            </a:extLst>
          </p:cNvPr>
          <p:cNvPicPr>
            <a:picLocks noChangeAspect="1"/>
          </p:cNvPicPr>
          <p:nvPr/>
        </p:nvPicPr>
        <p:blipFill>
          <a:blip r:embed="rId3"/>
          <a:stretch>
            <a:fillRect/>
          </a:stretch>
        </p:blipFill>
        <p:spPr>
          <a:xfrm>
            <a:off x="3387776" y="1446680"/>
            <a:ext cx="8714771" cy="39646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314324"/>
            <a:ext cx="10624154" cy="55436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900" dirty="0">
                <a:solidFill>
                  <a:schemeClr val="accent3">
                    <a:lumMod val="75000"/>
                  </a:schemeClr>
                </a:solidFill>
                <a:latin typeface="Abadi" panose="020B0604020104020204" pitchFamily="34" charset="0"/>
              </a:rPr>
              <a:t>Project background and context</a:t>
            </a:r>
          </a:p>
          <a:p>
            <a:pPr marL="457200" lvl="1" indent="0">
              <a:lnSpc>
                <a:spcPct val="170000"/>
              </a:lnSpc>
              <a:spcBef>
                <a:spcPts val="1400"/>
              </a:spcBef>
              <a:buNone/>
            </a:pPr>
            <a:r>
              <a:rPr lang="en-US" sz="2600" dirty="0">
                <a:solidFill>
                  <a:srgbClr val="0948CB"/>
                </a:solidFill>
                <a:latin typeface="Amiri" panose="00000500000000000000" pitchFamily="2" charset="-78"/>
                <a:ea typeface="Amiri" panose="00000500000000000000" pitchFamily="2" charset="-78"/>
                <a:cs typeface="Amiri" panose="00000500000000000000" pitchFamily="2" charset="-78"/>
              </a:rPr>
              <a:t>SpaceX</a:t>
            </a:r>
            <a:r>
              <a:rPr lang="en-US" sz="1800" dirty="0">
                <a:solidFill>
                  <a:srgbClr val="0948CB"/>
                </a:solidFill>
                <a:latin typeface="Amiri" panose="00000500000000000000" pitchFamily="2" charset="-78"/>
                <a:ea typeface="Amiri" panose="00000500000000000000" pitchFamily="2" charset="-78"/>
                <a:cs typeface="Amiri" panose="00000500000000000000" pitchFamily="2" charset="-78"/>
              </a:rPr>
              <a:t>,</a:t>
            </a: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a prominent player in the space industry, aims to democratize space travel by making it cost-effective for a broader audience. The company has achieved significant milestones, including missions to the International Space Station, the deployment of a satellite network for global internet access, and crewed spaceflights. SpaceX's ability to achieve these feats is largely attributed to the cost-efficiency of its rocket launches, priced at approximately $62 million per launch. This cost advantage arises from SpaceX's innovative practice of reusing the first stage of its Falcon 9 rocket, a strategy that sets it apart from other providers in the industry whose launches can cost upwards of $165 million each.</a:t>
            </a:r>
          </a:p>
          <a:p>
            <a:pPr marL="457200" lvl="1" indent="0">
              <a:lnSpc>
                <a:spcPct val="170000"/>
              </a:lnSpc>
              <a:spcBef>
                <a:spcPts val="1400"/>
              </a:spcBef>
              <a:buNone/>
            </a:pP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To determine the pricing of a launch, a key factor is whether the first stage can be successfully recovered and reused. This critical assessment can be made by leveraging publicly available data and employing machine learning models. These models allow for the prediction of whether SpaceX or its competitors can effectively recycle the first stage, ultimately influencing the overall cost of the launch.</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900" dirty="0">
                <a:solidFill>
                  <a:schemeClr val="accent3">
                    <a:lumMod val="75000"/>
                  </a:schemeClr>
                </a:solidFill>
                <a:latin typeface="Abadi" panose="020B0604020104020204" pitchFamily="34" charset="0"/>
              </a:rPr>
              <a:t>Problems you want to find answers</a:t>
            </a:r>
          </a:p>
          <a:p>
            <a:pPr lvl="1">
              <a:lnSpc>
                <a:spcPct val="170000"/>
              </a:lnSpc>
              <a:spcBef>
                <a:spcPts val="1400"/>
              </a:spcBef>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Factors Influencing First-Stage Landing Success</a:t>
            </a: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The impact of payload mass, launch site, flight count, and orbital trajectory on the success of first-stage landings.</a:t>
            </a:r>
          </a:p>
          <a:p>
            <a:pPr lvl="1">
              <a:lnSpc>
                <a:spcPct val="170000"/>
              </a:lnSpc>
              <a:spcBef>
                <a:spcPts val="1400"/>
              </a:spcBef>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Temporal Evolution of Successful Landings</a:t>
            </a: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The trend in the rate of successful rocket landings as time progresses.</a:t>
            </a:r>
          </a:p>
          <a:p>
            <a:pPr lvl="1">
              <a:lnSpc>
                <a:spcPct val="170000"/>
              </a:lnSpc>
              <a:spcBef>
                <a:spcPts val="1400"/>
              </a:spcBef>
            </a:pPr>
            <a:r>
              <a:rPr lang="en-US" sz="1800" b="1" dirty="0">
                <a:solidFill>
                  <a:srgbClr val="0948CB"/>
                </a:solidFill>
                <a:latin typeface="Amiri" panose="00000500000000000000" pitchFamily="2" charset="-78"/>
                <a:ea typeface="Amiri" panose="00000500000000000000" pitchFamily="2" charset="-78"/>
                <a:cs typeface="Amiri" panose="00000500000000000000" pitchFamily="2" charset="-78"/>
              </a:rPr>
              <a:t>Optimal Predictive Model for Landing Success</a:t>
            </a:r>
            <a:r>
              <a:rPr lang="en-US" sz="1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Determining the most effective predictive model for classifying successful and unsuccessful rocket landings (binary classification).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3152172" cy="4351338"/>
          </a:xfrm>
          <a:prstGeom prst="rect">
            <a:avLst/>
          </a:prstGeom>
        </p:spPr>
        <p:txBody>
          <a:bodyPr lIns="91440" tIns="45720" rIns="91440" bIns="45720" anchor="t">
            <a:normAutofit/>
          </a:bodyPr>
          <a:lstStyle/>
          <a:p>
            <a:r>
              <a:rPr lang="en-US" sz="2400" dirty="0"/>
              <a:t>KSC LC-39A has the highest success rate amongst launch sites (76.9%)</a:t>
            </a:r>
          </a:p>
          <a:p>
            <a:r>
              <a:rPr lang="en-US" sz="2400" dirty="0"/>
              <a:t>10 successful launches and 3 failed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Highest Success Ratio </a:t>
            </a:r>
            <a:r>
              <a:rPr lang="en-US" dirty="0">
                <a:solidFill>
                  <a:srgbClr val="0B49CB"/>
                </a:solidFill>
                <a:latin typeface="Microsoft JhengHei" panose="020B0604030504040204" charset="-120"/>
                <a:ea typeface="Microsoft JhengHei" panose="020B0604030504040204" charset="-120"/>
              </a:rPr>
              <a:t>Launch </a:t>
            </a:r>
            <a:r>
              <a:rPr lang="en-ZA" altLang="en-US" dirty="0">
                <a:solidFill>
                  <a:srgbClr val="0B49CB"/>
                </a:solidFill>
                <a:latin typeface="Microsoft JhengHei" panose="020B0604030504040204" charset="-120"/>
                <a:ea typeface="Microsoft JhengHei" panose="020B0604030504040204" charset="-120"/>
              </a:rPr>
              <a:t>S</a:t>
            </a:r>
            <a:r>
              <a:rPr lang="en-US" dirty="0" err="1">
                <a:solidFill>
                  <a:srgbClr val="0B49CB"/>
                </a:solidFill>
                <a:latin typeface="Microsoft JhengHei" panose="020B0604030504040204" charset="-120"/>
                <a:ea typeface="Microsoft JhengHei" panose="020B0604030504040204" charset="-120"/>
              </a:rPr>
              <a:t>ite</a:t>
            </a:r>
            <a:endParaRPr lang="en-ZA" altLang="en-US" dirty="0">
              <a:solidFill>
                <a:srgbClr val="0B49CB"/>
              </a:solidFill>
              <a:latin typeface="Microsoft JhengHei" panose="020B0604030504040204" charset="-120"/>
              <a:ea typeface="Microsoft JhengHei" panose="020B0604030504040204" charset="-120"/>
            </a:endParaRPr>
          </a:p>
        </p:txBody>
      </p:sp>
      <p:pic>
        <p:nvPicPr>
          <p:cNvPr id="6" name="Picture 5">
            <a:extLst>
              <a:ext uri="{FF2B5EF4-FFF2-40B4-BE49-F238E27FC236}">
                <a16:creationId xmlns:a16="http://schemas.microsoft.com/office/drawing/2014/main" id="{1E2C5F60-C214-E794-F4CD-E91E6FC955FA}"/>
              </a:ext>
            </a:extLst>
          </p:cNvPr>
          <p:cNvPicPr>
            <a:picLocks noChangeAspect="1"/>
          </p:cNvPicPr>
          <p:nvPr/>
        </p:nvPicPr>
        <p:blipFill>
          <a:blip r:embed="rId3"/>
          <a:stretch>
            <a:fillRect/>
          </a:stretch>
        </p:blipFill>
        <p:spPr>
          <a:xfrm>
            <a:off x="4224131" y="1775929"/>
            <a:ext cx="7376465" cy="32636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1289" y="1547329"/>
            <a:ext cx="3821868" cy="435133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1 indicating a successful outcome and 0 indicating an unsuccessful outcome</a:t>
            </a:r>
          </a:p>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for payloads 0-2500 kg is slightly lower than that of payloads 2500-5000 kg. There is in fact not much difference between the two.</a:t>
            </a:r>
          </a:p>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 kg and 5,000 kg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that has the largest success rate, in both weight ranges is the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Payload Mass and Success</a:t>
            </a:r>
          </a:p>
        </p:txBody>
      </p:sp>
      <p:pic>
        <p:nvPicPr>
          <p:cNvPr id="2" name="Picture 1">
            <a:extLst>
              <a:ext uri="{FF2B5EF4-FFF2-40B4-BE49-F238E27FC236}">
                <a16:creationId xmlns:a16="http://schemas.microsoft.com/office/drawing/2014/main" id="{F61B18FD-1426-C83B-97D5-95C1202BE95D}"/>
              </a:ext>
            </a:extLst>
          </p:cNvPr>
          <p:cNvPicPr>
            <a:picLocks noChangeAspect="1"/>
          </p:cNvPicPr>
          <p:nvPr/>
        </p:nvPicPr>
        <p:blipFill>
          <a:blip r:embed="rId3"/>
          <a:stretch>
            <a:fillRect/>
          </a:stretch>
        </p:blipFill>
        <p:spPr>
          <a:xfrm>
            <a:off x="4636135" y="3642995"/>
            <a:ext cx="6822440" cy="2382520"/>
          </a:xfrm>
          <a:prstGeom prst="rect">
            <a:avLst/>
          </a:prstGeom>
        </p:spPr>
      </p:pic>
      <p:pic>
        <p:nvPicPr>
          <p:cNvPr id="4" name="Picture 3">
            <a:extLst>
              <a:ext uri="{FF2B5EF4-FFF2-40B4-BE49-F238E27FC236}">
                <a16:creationId xmlns:a16="http://schemas.microsoft.com/office/drawing/2014/main" id="{0FABD26E-1E99-8DD5-C8E3-0CAE1B8384C6}"/>
              </a:ext>
            </a:extLst>
          </p:cNvPr>
          <p:cNvPicPr>
            <a:picLocks noChangeAspect="1"/>
          </p:cNvPicPr>
          <p:nvPr/>
        </p:nvPicPr>
        <p:blipFill>
          <a:blip r:embed="rId4"/>
          <a:stretch>
            <a:fillRect/>
          </a:stretch>
        </p:blipFill>
        <p:spPr>
          <a:xfrm>
            <a:off x="4636136" y="1410970"/>
            <a:ext cx="6821628" cy="22319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10" name="Content Placeholder 4">
            <a:extLst>
              <a:ext uri="{FF2B5EF4-FFF2-40B4-BE49-F238E27FC236}">
                <a16:creationId xmlns:a16="http://schemas.microsoft.com/office/drawing/2014/main" id="{337FB6BD-BCEF-798F-8FF4-66C332CD7ECE}"/>
              </a:ext>
            </a:extLst>
          </p:cNvPr>
          <p:cNvSpPr txBox="1">
            <a:spLocks/>
          </p:cNvSpPr>
          <p:nvPr/>
        </p:nvSpPr>
        <p:spPr>
          <a:xfrm>
            <a:off x="1070774" y="5172603"/>
            <a:ext cx="5325989" cy="11022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pic>
        <p:nvPicPr>
          <p:cNvPr id="11" name="Content Placeholder 1">
            <a:extLst>
              <a:ext uri="{FF2B5EF4-FFF2-40B4-BE49-F238E27FC236}">
                <a16:creationId xmlns:a16="http://schemas.microsoft.com/office/drawing/2014/main" id="{CAF6A579-74C7-922F-A909-E25B221CD334}"/>
              </a:ext>
            </a:extLst>
          </p:cNvPr>
          <p:cNvPicPr>
            <a:picLocks noChangeAspect="1"/>
          </p:cNvPicPr>
          <p:nvPr/>
        </p:nvPicPr>
        <p:blipFill>
          <a:blip r:embed="rId3"/>
          <a:stretch>
            <a:fillRect/>
          </a:stretch>
        </p:blipFill>
        <p:spPr>
          <a:xfrm>
            <a:off x="554040" y="1516671"/>
            <a:ext cx="6359455" cy="3389901"/>
          </a:xfrm>
          <a:prstGeom prst="rect">
            <a:avLst/>
          </a:prstGeom>
        </p:spPr>
      </p:pic>
      <p:pic>
        <p:nvPicPr>
          <p:cNvPr id="12" name="Content Placeholder 7">
            <a:extLst>
              <a:ext uri="{FF2B5EF4-FFF2-40B4-BE49-F238E27FC236}">
                <a16:creationId xmlns:a16="http://schemas.microsoft.com/office/drawing/2014/main" id="{0FBE0678-C552-E5F9-BAF5-D5C71B1BBAFB}"/>
              </a:ext>
            </a:extLst>
          </p:cNvPr>
          <p:cNvPicPr>
            <a:picLocks noChangeAspect="1"/>
          </p:cNvPicPr>
          <p:nvPr/>
        </p:nvPicPr>
        <p:blipFill>
          <a:blip r:embed="rId4"/>
          <a:stretch>
            <a:fillRect/>
          </a:stretch>
        </p:blipFill>
        <p:spPr>
          <a:xfrm>
            <a:off x="7340777" y="1714611"/>
            <a:ext cx="3855382" cy="21901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Content Placeholder 4">
            <a:extLst>
              <a:ext uri="{FF2B5EF4-FFF2-40B4-BE49-F238E27FC236}">
                <a16:creationId xmlns:a16="http://schemas.microsoft.com/office/drawing/2014/main" id="{04481188-3338-3691-9C0E-04A7B4A3C8E1}"/>
              </a:ext>
            </a:extLst>
          </p:cNvPr>
          <p:cNvSpPr txBox="1">
            <a:spLocks/>
          </p:cNvSpPr>
          <p:nvPr/>
        </p:nvSpPr>
        <p:spPr>
          <a:xfrm>
            <a:off x="770011" y="1412776"/>
            <a:ext cx="4245869" cy="4248472"/>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1400"/>
              </a:spcBef>
            </a:pPr>
            <a:r>
              <a:rPr lang="en-US" sz="20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rue label was successful</a:t>
            </a:r>
            <a:r>
              <a:rPr lang="en-ZA" altLang="en-US" sz="20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20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20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rue label was a failure</a:t>
            </a:r>
            <a:r>
              <a:rPr lang="en-ZA" altLang="en-US" sz="20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20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 </a:t>
            </a:r>
          </a:p>
          <a:p>
            <a:pPr algn="just">
              <a:lnSpc>
                <a:spcPct val="150000"/>
              </a:lnSpc>
              <a:spcBef>
                <a:spcPts val="1400"/>
              </a:spcBef>
            </a:pP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20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unsuccessful landing (False p</a:t>
            </a:r>
            <a:r>
              <a:rPr lang="en-US" sz="2000" dirty="0">
                <a:solidFill>
                  <a:schemeClr val="tx1">
                    <a:lumMod val="85000"/>
                    <a:lumOff val="15000"/>
                  </a:schemeClr>
                </a:solidFill>
                <a:latin typeface="Microsoft JhengHei" panose="020B0604030504040204" charset="-120"/>
                <a:ea typeface="Microsoft JhengHei" panose="020B0604030504040204" charset="-120"/>
              </a:rPr>
              <a:t>ositive</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a:t>
            </a:r>
            <a:r>
              <a:rPr lang="en-US" sz="2000" dirty="0">
                <a:solidFill>
                  <a:schemeClr val="tx1">
                    <a:lumMod val="85000"/>
                    <a:lumOff val="15000"/>
                  </a:schemeClr>
                </a:solidFill>
                <a:latin typeface="Microsoft JhengHei" panose="020B0604030504040204" charset="-120"/>
                <a:ea typeface="Microsoft JhengHei" panose="020B0604030504040204" charset="-120"/>
              </a:rPr>
              <a:t>.</a:t>
            </a:r>
          </a:p>
          <a:p>
            <a:pPr algn="just">
              <a:lnSpc>
                <a:spcPct val="150000"/>
              </a:lnSpc>
              <a:spcBef>
                <a:spcPts val="1400"/>
              </a:spcBef>
            </a:pPr>
            <a:r>
              <a:rPr lang="en-ZA" altLang="en-US" sz="20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pic>
        <p:nvPicPr>
          <p:cNvPr id="6" name="Content Placeholder 1">
            <a:extLst>
              <a:ext uri="{FF2B5EF4-FFF2-40B4-BE49-F238E27FC236}">
                <a16:creationId xmlns:a16="http://schemas.microsoft.com/office/drawing/2014/main" id="{0A63C1C6-1D44-7BCA-F536-BE143A82DD4D}"/>
              </a:ext>
            </a:extLst>
          </p:cNvPr>
          <p:cNvPicPr>
            <a:picLocks noChangeAspect="1"/>
          </p:cNvPicPr>
          <p:nvPr/>
        </p:nvPicPr>
        <p:blipFill>
          <a:blip r:embed="rId3"/>
          <a:stretch>
            <a:fillRect/>
          </a:stretch>
        </p:blipFill>
        <p:spPr>
          <a:xfrm>
            <a:off x="5591608" y="1412776"/>
            <a:ext cx="5621659" cy="42485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292087" y="1525248"/>
            <a:ext cx="9993524" cy="4792166"/>
          </a:xfrm>
          <a:prstGeom prst="rect">
            <a:avLst/>
          </a:prstGeom>
        </p:spPr>
        <p:txBody>
          <a:bodyPr>
            <a:normAutofit fontScale="70000" lnSpcReduction="20000"/>
          </a:bodyPr>
          <a:lstStyle/>
          <a:p>
            <a:pPr>
              <a:lnSpc>
                <a:spcPct val="100000"/>
              </a:lnSpc>
              <a:spcBef>
                <a:spcPts val="1400"/>
              </a:spcBef>
            </a:pPr>
            <a:r>
              <a:rPr lang="en-US" sz="2200" b="1" dirty="0">
                <a:solidFill>
                  <a:srgbClr val="0B49CB"/>
                </a:solidFill>
                <a:latin typeface="Abadi" panose="020B0604020104020204" pitchFamily="34" charset="0"/>
              </a:rPr>
              <a:t>Model Performance: </a:t>
            </a:r>
            <a:r>
              <a:rPr lang="en-US" sz="2200" dirty="0">
                <a:solidFill>
                  <a:schemeClr val="accent3">
                    <a:lumMod val="25000"/>
                  </a:schemeClr>
                </a:solidFill>
                <a:latin typeface="Abadi" panose="020B0604020104020204" pitchFamily="34" charset="0"/>
              </a:rPr>
              <a:t>The predictive models displayed similar performance on the test set, with the decision tree model slightly outperforming the others.</a:t>
            </a:r>
          </a:p>
          <a:p>
            <a:pPr>
              <a:lnSpc>
                <a:spcPct val="100000"/>
              </a:lnSpc>
              <a:spcBef>
                <a:spcPts val="1400"/>
              </a:spcBef>
            </a:pPr>
            <a:r>
              <a:rPr lang="en-US" sz="2200" b="1" dirty="0">
                <a:solidFill>
                  <a:srgbClr val="0B49CB"/>
                </a:solidFill>
                <a:latin typeface="Abadi" panose="020B0604020104020204" pitchFamily="34" charset="0"/>
              </a:rPr>
              <a:t>Strategic Equator Location:</a:t>
            </a:r>
            <a:r>
              <a:rPr lang="en-US" sz="2200" dirty="0">
                <a:solidFill>
                  <a:schemeClr val="accent3">
                    <a:lumMod val="25000"/>
                  </a:schemeClr>
                </a:solidFill>
                <a:latin typeface="Abadi" panose="020B0604020104020204" pitchFamily="34" charset="0"/>
              </a:rPr>
              <a:t> Most of SpaceX's launch sites are strategically positioned near the equator, leveraging Earth's rotational speed to reduce fuel and booster costs.</a:t>
            </a:r>
          </a:p>
          <a:p>
            <a:pPr>
              <a:lnSpc>
                <a:spcPct val="100000"/>
              </a:lnSpc>
              <a:spcBef>
                <a:spcPts val="1400"/>
              </a:spcBef>
            </a:pPr>
            <a:r>
              <a:rPr lang="en-US" sz="2200" b="1" dirty="0">
                <a:solidFill>
                  <a:srgbClr val="0B49CB"/>
                </a:solidFill>
                <a:latin typeface="Abadi" panose="020B0604020104020204" pitchFamily="34" charset="0"/>
              </a:rPr>
              <a:t>Proximity to Coastlines: </a:t>
            </a:r>
            <a:r>
              <a:rPr lang="en-US" sz="2200" dirty="0">
                <a:solidFill>
                  <a:schemeClr val="accent3">
                    <a:lumMod val="25000"/>
                  </a:schemeClr>
                </a:solidFill>
                <a:latin typeface="Abadi" panose="020B0604020104020204" pitchFamily="34" charset="0"/>
              </a:rPr>
              <a:t>All SpaceX launch sites are located in close proximity to coastlines, facilitating efficient logistics and support for launch activities.</a:t>
            </a:r>
          </a:p>
          <a:p>
            <a:pPr>
              <a:lnSpc>
                <a:spcPct val="100000"/>
              </a:lnSpc>
              <a:spcBef>
                <a:spcPts val="1400"/>
              </a:spcBef>
            </a:pPr>
            <a:r>
              <a:rPr lang="en-US" sz="2200" b="1" dirty="0">
                <a:solidFill>
                  <a:srgbClr val="0B49CB"/>
                </a:solidFill>
                <a:latin typeface="Abadi" panose="020B0604020104020204" pitchFamily="34" charset="0"/>
              </a:rPr>
              <a:t>Improving Launch Success: </a:t>
            </a:r>
            <a:r>
              <a:rPr lang="en-US" sz="2200" dirty="0">
                <a:solidFill>
                  <a:schemeClr val="accent3">
                    <a:lumMod val="25000"/>
                  </a:schemeClr>
                </a:solidFill>
                <a:latin typeface="Abadi" panose="020B0604020104020204" pitchFamily="34" charset="0"/>
              </a:rPr>
              <a:t>Analysis of historical data revealed a positive trend in launch success rates, reflecting SpaceX's continuous improvement efforts.</a:t>
            </a:r>
          </a:p>
          <a:p>
            <a:pPr>
              <a:lnSpc>
                <a:spcPct val="100000"/>
              </a:lnSpc>
              <a:spcBef>
                <a:spcPts val="1400"/>
              </a:spcBef>
            </a:pPr>
            <a:r>
              <a:rPr lang="en-US" sz="2200" b="1" dirty="0">
                <a:solidFill>
                  <a:srgbClr val="0B49CB"/>
                </a:solidFill>
                <a:latin typeface="Abadi" panose="020B0604020104020204" pitchFamily="34" charset="0"/>
              </a:rPr>
              <a:t>KSC LC-39A Excellence: </a:t>
            </a:r>
            <a:r>
              <a:rPr lang="en-US" sz="2200" dirty="0">
                <a:solidFill>
                  <a:schemeClr val="accent3">
                    <a:lumMod val="25000"/>
                  </a:schemeClr>
                </a:solidFill>
                <a:latin typeface="Abadi" panose="020B0604020104020204" pitchFamily="34" charset="0"/>
              </a:rPr>
              <a:t>KSC LC-39A emerged as the top-performing launch site, achieving a remarkable 100% success rate for payloads weighing less than 5,500 kg.</a:t>
            </a:r>
          </a:p>
          <a:p>
            <a:pPr>
              <a:lnSpc>
                <a:spcPct val="100000"/>
              </a:lnSpc>
              <a:spcBef>
                <a:spcPts val="1400"/>
              </a:spcBef>
            </a:pPr>
            <a:r>
              <a:rPr lang="en-US" sz="2200" b="1" dirty="0">
                <a:solidFill>
                  <a:srgbClr val="0B49CB"/>
                </a:solidFill>
                <a:latin typeface="Abadi" panose="020B0604020104020204" pitchFamily="34" charset="0"/>
              </a:rPr>
              <a:t>Reliable Orbits: </a:t>
            </a:r>
            <a:r>
              <a:rPr lang="en-US" sz="2200" dirty="0">
                <a:solidFill>
                  <a:schemeClr val="accent3">
                    <a:lumMod val="25000"/>
                  </a:schemeClr>
                </a:solidFill>
                <a:latin typeface="Abadi" panose="020B0604020104020204" pitchFamily="34" charset="0"/>
              </a:rPr>
              <a:t>ES-L1, GEO, HEO, and SSO orbits demonstrated a perfect 100% success rate, making them ideal choices for high-reliability missions.</a:t>
            </a:r>
          </a:p>
          <a:p>
            <a:pPr>
              <a:lnSpc>
                <a:spcPct val="100000"/>
              </a:lnSpc>
              <a:spcBef>
                <a:spcPts val="1400"/>
              </a:spcBef>
            </a:pPr>
            <a:r>
              <a:rPr lang="en-US" sz="2200" b="1" dirty="0">
                <a:solidFill>
                  <a:srgbClr val="0B49CB"/>
                </a:solidFill>
                <a:latin typeface="Abadi" panose="020B0604020104020204" pitchFamily="34" charset="0"/>
              </a:rPr>
              <a:t>Payload Mass Impact: </a:t>
            </a:r>
            <a:r>
              <a:rPr lang="en-US" sz="2200" dirty="0">
                <a:solidFill>
                  <a:schemeClr val="accent3">
                    <a:lumMod val="25000"/>
                  </a:schemeClr>
                </a:solidFill>
                <a:latin typeface="Abadi" panose="020B0604020104020204" pitchFamily="34" charset="0"/>
              </a:rPr>
              <a:t>Across all launch sites, there was a clear correlation between payload mass and launch success, highlighting the importance of payload selection and mission planning.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summary, our research provides valuable insights for SpaceX's mission planning, site selection, and continued success in space exploration and commercial spaceflight.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292087" y="1525248"/>
            <a:ext cx="9993524" cy="4792166"/>
          </a:xfrm>
          <a:prstGeom prst="rect">
            <a:avLst/>
          </a:prstGeom>
        </p:spPr>
        <p:txBody>
          <a:bodyPr>
            <a:normAutofit/>
          </a:bodyPr>
          <a:lstStyle/>
          <a:p>
            <a:pPr>
              <a:lnSpc>
                <a:spcPct val="100000"/>
              </a:lnSpc>
              <a:spcBef>
                <a:spcPts val="1400"/>
              </a:spcBef>
            </a:pPr>
            <a:r>
              <a:rPr lang="en-US" sz="2200" b="1" dirty="0">
                <a:solidFill>
                  <a:srgbClr val="0B49CB"/>
                </a:solidFill>
                <a:latin typeface="Abadi" panose="020B0604020104020204" pitchFamily="34" charset="0"/>
              </a:rPr>
              <a:t>Dataset Expansion: </a:t>
            </a:r>
            <a:r>
              <a:rPr lang="en-US" sz="2200" dirty="0">
                <a:latin typeface="Abadi" panose="020B0604020104020204" pitchFamily="34" charset="0"/>
              </a:rPr>
              <a:t>Utilizing a larger dataset could enhance the reliability and generalizability of predictive analytics results.</a:t>
            </a:r>
          </a:p>
          <a:p>
            <a:pPr>
              <a:lnSpc>
                <a:spcPct val="100000"/>
              </a:lnSpc>
              <a:spcBef>
                <a:spcPts val="1400"/>
              </a:spcBef>
            </a:pPr>
            <a:r>
              <a:rPr lang="en-US" sz="2200" b="1" dirty="0">
                <a:solidFill>
                  <a:srgbClr val="0B49CB"/>
                </a:solidFill>
                <a:latin typeface="Abadi" panose="020B0604020104020204" pitchFamily="34" charset="0"/>
              </a:rPr>
              <a:t>Feature Analysis and PCA: </a:t>
            </a:r>
            <a:r>
              <a:rPr lang="en-US" sz="2200" dirty="0">
                <a:latin typeface="Abadi" panose="020B0604020104020204" pitchFamily="34" charset="0"/>
              </a:rPr>
              <a:t>Exploring additional feature analysis or applying principal component analysis (PCA) might lead to improvements in model accuracy and reveal hidden patterns.</a:t>
            </a:r>
          </a:p>
          <a:p>
            <a:pPr>
              <a:lnSpc>
                <a:spcPct val="100000"/>
              </a:lnSpc>
              <a:spcBef>
                <a:spcPts val="1400"/>
              </a:spcBef>
            </a:pPr>
            <a:r>
              <a:rPr lang="en-US" sz="2200" b="1" dirty="0">
                <a:solidFill>
                  <a:srgbClr val="0B49CB"/>
                </a:solidFill>
                <a:latin typeface="Abadi" panose="020B0604020104020204" pitchFamily="34" charset="0"/>
              </a:rPr>
              <a:t>XGBoost Implementation: </a:t>
            </a:r>
            <a:r>
              <a:rPr lang="en-US" sz="2200" dirty="0">
                <a:latin typeface="Abadi" panose="020B0604020104020204" pitchFamily="34" charset="0"/>
              </a:rPr>
              <a:t>The powerful XGBoost model, which was not considered in this study, could be a potential candidate for outperforming other classification models. Future analysis should include XGBoost as a model option to assess its predictive capabilities.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considerations provide a roadmap for refining and extending the analysis, ultimately contributing to more robust predictive models and insights for SpaceX's mission planning and launch success..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Future Considerations:</a:t>
            </a:r>
            <a:endParaRPr lang="en-US" dirty="0">
              <a:solidFill>
                <a:srgbClr val="0B49CB"/>
              </a:solidFill>
            </a:endParaRPr>
          </a:p>
        </p:txBody>
      </p:sp>
    </p:spTree>
    <p:extLst>
      <p:ext uri="{BB962C8B-B14F-4D97-AF65-F5344CB8AC3E}">
        <p14:creationId xmlns:p14="http://schemas.microsoft.com/office/powerpoint/2010/main" val="3875655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https://github.com/evansbuycosansolis/IBM_DataScience_Capstone/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42683"/>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Bef>
                <a:spcPts val="1400"/>
              </a:spcBef>
              <a:buNone/>
            </a:pPr>
            <a:r>
              <a:rPr lang="en-US" sz="5500" dirty="0">
                <a:solidFill>
                  <a:schemeClr val="accent3">
                    <a:lumMod val="75000"/>
                  </a:schemeClr>
                </a:solidFill>
                <a:latin typeface="Abadi" panose="020B0604020104020204" pitchFamily="34" charset="0"/>
              </a:rPr>
              <a:t>Executive Summary</a:t>
            </a:r>
          </a:p>
          <a:p>
            <a:pPr marL="457200" lvl="1" indent="0">
              <a:lnSpc>
                <a:spcPct val="170000"/>
              </a:lnSpc>
              <a:spcBef>
                <a:spcPts val="1400"/>
              </a:spcBef>
              <a:buNone/>
            </a:pPr>
            <a:r>
              <a:rPr lang="en-US" sz="44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Steps:</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Data Collection: </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Gathered data using the SpaceX REST API and web scraping methods.</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Data Wrangling: </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Prepared the data for analysis and modeling through tasks such as data filtering, handling missing values, and applying one-hot encoding.</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Exploratory Data Analysis (EDA): </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Utilized SQL and data visualization techniques to gain insights from the data.</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Data Visualization: </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Employed Folium and Plotly Dash for visualizing the dataset.</a:t>
            </a:r>
          </a:p>
          <a:p>
            <a:pPr marL="1371600" lvl="3" indent="0">
              <a:lnSpc>
                <a:spcPct val="170000"/>
              </a:lnSpc>
              <a:spcBef>
                <a:spcPts val="1400"/>
              </a:spcBef>
              <a:buNone/>
            </a:pPr>
            <a:r>
              <a:rPr lang="en-US" sz="3800" b="1" dirty="0">
                <a:solidFill>
                  <a:srgbClr val="0948CB"/>
                </a:solidFill>
                <a:latin typeface="Amiri" panose="00000500000000000000" pitchFamily="2" charset="-78"/>
                <a:ea typeface="Amiri" panose="00000500000000000000" pitchFamily="2" charset="-78"/>
                <a:cs typeface="Amiri" panose="00000500000000000000" pitchFamily="2" charset="-78"/>
              </a:rPr>
              <a:t>Predictive Modeling:</a:t>
            </a:r>
            <a:r>
              <a:rPr lang="en-US" sz="3800" dirty="0">
                <a:solidFill>
                  <a:schemeClr val="accent3">
                    <a:lumMod val="25000"/>
                  </a:schemeClr>
                </a:solidFill>
                <a:latin typeface="Amiri" panose="00000500000000000000" pitchFamily="2" charset="-78"/>
                <a:ea typeface="Amiri" panose="00000500000000000000" pitchFamily="2" charset="-78"/>
                <a:cs typeface="Amiri" panose="00000500000000000000" pitchFamily="2" charset="-78"/>
              </a:rPr>
              <a:t> Constructed classification models to predict rocket landing outcomes. This involved model tuning and evaluation to identify the best-performing model and optimal parameters.</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2">
            <a:extLst>
              <a:ext uri="{FF2B5EF4-FFF2-40B4-BE49-F238E27FC236}">
                <a16:creationId xmlns:a16="http://schemas.microsoft.com/office/drawing/2014/main" id="{384B507C-911F-8C53-69A1-9D5C2BA7FE72}"/>
              </a:ext>
            </a:extLst>
          </p:cNvPr>
          <p:cNvSpPr txBox="1">
            <a:spLocks/>
          </p:cNvSpPr>
          <p:nvPr/>
        </p:nvSpPr>
        <p:spPr>
          <a:xfrm>
            <a:off x="770011" y="1215334"/>
            <a:ext cx="10619772"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70000"/>
              </a:lnSpc>
              <a:spcBef>
                <a:spcPts val="1400"/>
              </a:spcBef>
              <a:buNone/>
            </a:pPr>
            <a:r>
              <a:rPr lang="en-US" sz="9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Steps:</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Retrieval: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Initiate a request to the SpaceX API to obtain rocket launch data.</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Decoding: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Decode the API response using the .json() method and convert it into a DataFrame using .json_normalize().</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Custom Functions: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Use custom functions to request specific launch information from the SpaceX API.</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Transformation: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Transform the retrieved data into a dictionary format.</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DataFrame Creation: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Create a DataFrame from the obtained dictionary.</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Filtering: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Filter the DataFrame to include only Falcon 9 launches.</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Handling Missing Values: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Replace missing values in the Payload Mass column with the calculated mean value.</a:t>
            </a:r>
          </a:p>
          <a:p>
            <a:pPr marL="1371600" lvl="1" indent="-274320">
              <a:lnSpc>
                <a:spcPct val="170000"/>
              </a:lnSpc>
              <a:spcBef>
                <a:spcPts val="1400"/>
              </a:spcBef>
              <a:buFont typeface="+mj-lt"/>
              <a:buAutoNum type="arabicPeriod"/>
            </a:pPr>
            <a:r>
              <a:rPr lang="en-US" sz="6000" b="1" dirty="0">
                <a:solidFill>
                  <a:srgbClr val="0948CB"/>
                </a:solidFill>
                <a:latin typeface="Amiri" panose="00000500000000000000" pitchFamily="2" charset="-78"/>
                <a:ea typeface="Amiri" panose="00000500000000000000" pitchFamily="2" charset="-78"/>
                <a:cs typeface="Amiri" panose="00000500000000000000" pitchFamily="2" charset="-78"/>
              </a:rPr>
              <a:t>Data Export: </a:t>
            </a:r>
            <a:r>
              <a:rPr lang="en-US" sz="6000" dirty="0">
                <a:solidFill>
                  <a:schemeClr val="tx1"/>
                </a:solidFill>
                <a:latin typeface="Amiri" panose="00000500000000000000" pitchFamily="2" charset="-78"/>
                <a:ea typeface="Amiri" panose="00000500000000000000" pitchFamily="2" charset="-78"/>
                <a:cs typeface="Amiri" panose="00000500000000000000" pitchFamily="2" charset="-78"/>
              </a:rPr>
              <a:t>Export the cleaned and processed data to a CSV file for further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rminator 1">
            <a:extLst>
              <a:ext uri="{FF2B5EF4-FFF2-40B4-BE49-F238E27FC236}">
                <a16:creationId xmlns:a16="http://schemas.microsoft.com/office/drawing/2014/main" id="{22ACB4F9-28A2-80F3-408D-7FE83B42C841}"/>
              </a:ext>
            </a:extLst>
          </p:cNvPr>
          <p:cNvSpPr/>
          <p:nvPr/>
        </p:nvSpPr>
        <p:spPr>
          <a:xfrm>
            <a:off x="996622" y="1517200"/>
            <a:ext cx="2953685" cy="1482699"/>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Request and parse the SpaceX launch data using the GET request</a:t>
            </a:r>
            <a:endParaRPr lang="it-IT" dirty="0">
              <a:solidFill>
                <a:schemeClr val="bg1"/>
              </a:solidFill>
            </a:endParaRPr>
          </a:p>
        </p:txBody>
      </p:sp>
      <p:sp>
        <p:nvSpPr>
          <p:cNvPr id="7" name="Process 7">
            <a:extLst>
              <a:ext uri="{FF2B5EF4-FFF2-40B4-BE49-F238E27FC236}">
                <a16:creationId xmlns:a16="http://schemas.microsoft.com/office/drawing/2014/main" id="{3D0089E7-52A1-56BA-CCE2-15A33B6377C8}"/>
              </a:ext>
            </a:extLst>
          </p:cNvPr>
          <p:cNvSpPr/>
          <p:nvPr/>
        </p:nvSpPr>
        <p:spPr>
          <a:xfrm>
            <a:off x="4752882" y="1539608"/>
            <a:ext cx="2934729" cy="1429979"/>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Normalize JSON response into a dataframe</a:t>
            </a:r>
            <a:endParaRPr lang="it-IT" dirty="0">
              <a:solidFill>
                <a:schemeClr val="bg1"/>
              </a:solidFill>
            </a:endParaRPr>
          </a:p>
        </p:txBody>
      </p:sp>
      <p:sp>
        <p:nvSpPr>
          <p:cNvPr id="8" name="Process 8">
            <a:extLst>
              <a:ext uri="{FF2B5EF4-FFF2-40B4-BE49-F238E27FC236}">
                <a16:creationId xmlns:a16="http://schemas.microsoft.com/office/drawing/2014/main" id="{571E56BF-8B68-DE99-68AD-54413FB349B8}"/>
              </a:ext>
            </a:extLst>
          </p:cNvPr>
          <p:cNvSpPr/>
          <p:nvPr/>
        </p:nvSpPr>
        <p:spPr>
          <a:xfrm>
            <a:off x="4752883" y="3256871"/>
            <a:ext cx="2909178" cy="975383"/>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Filter dataframe to only include Falcon 9 launches</a:t>
            </a:r>
            <a:endParaRPr lang="it-IT" dirty="0">
              <a:solidFill>
                <a:schemeClr val="bg1"/>
              </a:solidFill>
            </a:endParaRPr>
          </a:p>
        </p:txBody>
      </p:sp>
      <p:sp>
        <p:nvSpPr>
          <p:cNvPr id="9" name="Process 13">
            <a:extLst>
              <a:ext uri="{FF2B5EF4-FFF2-40B4-BE49-F238E27FC236}">
                <a16:creationId xmlns:a16="http://schemas.microsoft.com/office/drawing/2014/main" id="{08F2E634-BA4E-7388-5400-D96253276CE3}"/>
              </a:ext>
            </a:extLst>
          </p:cNvPr>
          <p:cNvSpPr/>
          <p:nvPr/>
        </p:nvSpPr>
        <p:spPr>
          <a:xfrm>
            <a:off x="1032405" y="3256871"/>
            <a:ext cx="2900931" cy="975382"/>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Handle missing values</a:t>
            </a:r>
            <a:endParaRPr lang="it-IT" dirty="0">
              <a:solidFill>
                <a:schemeClr val="bg1"/>
              </a:solidFill>
            </a:endParaRPr>
          </a:p>
        </p:txBody>
      </p:sp>
      <p:sp>
        <p:nvSpPr>
          <p:cNvPr id="10" name="Process 14">
            <a:extLst>
              <a:ext uri="{FF2B5EF4-FFF2-40B4-BE49-F238E27FC236}">
                <a16:creationId xmlns:a16="http://schemas.microsoft.com/office/drawing/2014/main" id="{106FF721-BB41-D157-51BC-2DE19FA85828}"/>
              </a:ext>
            </a:extLst>
          </p:cNvPr>
          <p:cNvSpPr/>
          <p:nvPr/>
        </p:nvSpPr>
        <p:spPr>
          <a:xfrm>
            <a:off x="8433496" y="3284804"/>
            <a:ext cx="2963212" cy="91951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Create new pandas dataframe from dictionary</a:t>
            </a:r>
            <a:endParaRPr lang="it-IT" dirty="0">
              <a:solidFill>
                <a:schemeClr val="bg1"/>
              </a:solidFill>
            </a:endParaRPr>
          </a:p>
        </p:txBody>
      </p:sp>
      <p:sp>
        <p:nvSpPr>
          <p:cNvPr id="11" name="Process 15">
            <a:extLst>
              <a:ext uri="{FF2B5EF4-FFF2-40B4-BE49-F238E27FC236}">
                <a16:creationId xmlns:a16="http://schemas.microsoft.com/office/drawing/2014/main" id="{4DDD3E24-8AD8-AC1F-FF29-0AE944DEE86A}"/>
              </a:ext>
            </a:extLst>
          </p:cNvPr>
          <p:cNvSpPr/>
          <p:nvPr/>
        </p:nvSpPr>
        <p:spPr>
          <a:xfrm>
            <a:off x="8372231" y="1517200"/>
            <a:ext cx="3085741" cy="1452387"/>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Extract only useful columns  using auxiliary functions</a:t>
            </a:r>
            <a:endParaRPr lang="it-IT" dirty="0">
              <a:solidFill>
                <a:schemeClr val="bg1"/>
              </a:solidFill>
            </a:endParaRPr>
          </a:p>
        </p:txBody>
      </p:sp>
      <p:sp>
        <p:nvSpPr>
          <p:cNvPr id="12" name="Terminator 16">
            <a:extLst>
              <a:ext uri="{FF2B5EF4-FFF2-40B4-BE49-F238E27FC236}">
                <a16:creationId xmlns:a16="http://schemas.microsoft.com/office/drawing/2014/main" id="{F6B9F0BD-9FA2-9900-26E8-678E35D97576}"/>
              </a:ext>
            </a:extLst>
          </p:cNvPr>
          <p:cNvSpPr/>
          <p:nvPr/>
        </p:nvSpPr>
        <p:spPr>
          <a:xfrm>
            <a:off x="996622" y="4700255"/>
            <a:ext cx="3006437" cy="1004778"/>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Export to CSV file</a:t>
            </a:r>
            <a:endParaRPr lang="it-IT" dirty="0">
              <a:solidFill>
                <a:schemeClr val="bg1"/>
              </a:solidFill>
            </a:endParaRPr>
          </a:p>
        </p:txBody>
      </p:sp>
      <p:cxnSp>
        <p:nvCxnSpPr>
          <p:cNvPr id="13" name="Straight Arrow Connector 12">
            <a:extLst>
              <a:ext uri="{FF2B5EF4-FFF2-40B4-BE49-F238E27FC236}">
                <a16:creationId xmlns:a16="http://schemas.microsoft.com/office/drawing/2014/main" id="{CD467A3C-0BE4-0BB1-B88E-3266EB30419B}"/>
              </a:ext>
            </a:extLst>
          </p:cNvPr>
          <p:cNvCxnSpPr>
            <a:cxnSpLocks/>
            <a:stCxn id="7" idx="3"/>
            <a:endCxn id="11" idx="1"/>
          </p:cNvCxnSpPr>
          <p:nvPr/>
        </p:nvCxnSpPr>
        <p:spPr>
          <a:xfrm flipV="1">
            <a:off x="7687611" y="2243394"/>
            <a:ext cx="684620" cy="1120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BD7DB3-8585-F94C-7160-EAC0D098AD6C}"/>
              </a:ext>
            </a:extLst>
          </p:cNvPr>
          <p:cNvCxnSpPr>
            <a:cxnSpLocks/>
            <a:stCxn id="2" idx="3"/>
            <a:endCxn id="7" idx="1"/>
          </p:cNvCxnSpPr>
          <p:nvPr/>
        </p:nvCxnSpPr>
        <p:spPr>
          <a:xfrm flipV="1">
            <a:off x="3950307" y="2254598"/>
            <a:ext cx="802575" cy="395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514202-283A-CF00-AC72-D34308E72748}"/>
              </a:ext>
            </a:extLst>
          </p:cNvPr>
          <p:cNvCxnSpPr>
            <a:cxnSpLocks/>
            <a:stCxn id="11" idx="2"/>
            <a:endCxn id="10" idx="0"/>
          </p:cNvCxnSpPr>
          <p:nvPr/>
        </p:nvCxnSpPr>
        <p:spPr>
          <a:xfrm>
            <a:off x="9915102" y="2969587"/>
            <a:ext cx="0" cy="31521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6DF8361-7E93-8696-5A9A-46928C27BE1A}"/>
              </a:ext>
            </a:extLst>
          </p:cNvPr>
          <p:cNvCxnSpPr>
            <a:cxnSpLocks/>
            <a:stCxn id="10" idx="1"/>
            <a:endCxn id="8" idx="3"/>
          </p:cNvCxnSpPr>
          <p:nvPr/>
        </p:nvCxnSpPr>
        <p:spPr>
          <a:xfrm flipH="1">
            <a:off x="7662061" y="3744563"/>
            <a:ext cx="771435"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3BC10B5-CB00-A409-5C8E-66A8CABC1246}"/>
              </a:ext>
            </a:extLst>
          </p:cNvPr>
          <p:cNvCxnSpPr>
            <a:cxnSpLocks/>
            <a:stCxn id="9" idx="2"/>
            <a:endCxn id="12" idx="0"/>
          </p:cNvCxnSpPr>
          <p:nvPr/>
        </p:nvCxnSpPr>
        <p:spPr>
          <a:xfrm>
            <a:off x="2482871" y="4232253"/>
            <a:ext cx="16970" cy="46800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2F1CC2-41BA-DF93-B8FE-F1C1610A4587}"/>
              </a:ext>
            </a:extLst>
          </p:cNvPr>
          <p:cNvCxnSpPr>
            <a:cxnSpLocks/>
            <a:stCxn id="8" idx="1"/>
            <a:endCxn id="9" idx="3"/>
          </p:cNvCxnSpPr>
          <p:nvPr/>
        </p:nvCxnSpPr>
        <p:spPr>
          <a:xfrm flipH="1" flipV="1">
            <a:off x="3933336" y="3744562"/>
            <a:ext cx="819547"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72A2CB7-955F-81D8-A35E-4426A6697377}"/>
              </a:ext>
            </a:extLst>
          </p:cNvPr>
          <p:cNvSpPr txBox="1"/>
          <p:nvPr/>
        </p:nvSpPr>
        <p:spPr>
          <a:xfrm>
            <a:off x="4641574" y="4737191"/>
            <a:ext cx="6755134" cy="646331"/>
          </a:xfrm>
          <a:prstGeom prst="rect">
            <a:avLst/>
          </a:prstGeom>
          <a:noFill/>
        </p:spPr>
        <p:txBody>
          <a:bodyPr wrap="square">
            <a:spAutoFit/>
          </a:bodyPr>
          <a:lstStyle/>
          <a:p>
            <a:r>
              <a:rPr lang="en-PH" dirty="0"/>
              <a:t>https://github.com/evansbuycosansolis/IBM_DataScience_Capstone/blob/main/01_IBM-DS_Capstone_SpaceX_Data_Collection_API.ipynb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Scraping</a:t>
            </a:r>
          </a:p>
        </p:txBody>
      </p:sp>
      <p:sp>
        <p:nvSpPr>
          <p:cNvPr id="3" name="Terminator 6">
            <a:extLst>
              <a:ext uri="{FF2B5EF4-FFF2-40B4-BE49-F238E27FC236}">
                <a16:creationId xmlns:a16="http://schemas.microsoft.com/office/drawing/2014/main" id="{4E9B578E-4E30-6083-FC45-6F511C6F8D08}"/>
              </a:ext>
            </a:extLst>
          </p:cNvPr>
          <p:cNvSpPr/>
          <p:nvPr/>
        </p:nvSpPr>
        <p:spPr>
          <a:xfrm>
            <a:off x="820738" y="1431211"/>
            <a:ext cx="3006437" cy="792089"/>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1. Data Request</a:t>
            </a:r>
            <a:endParaRPr lang="it-IT" sz="1200" dirty="0">
              <a:solidFill>
                <a:schemeClr val="bg1"/>
              </a:solidFill>
            </a:endParaRPr>
          </a:p>
        </p:txBody>
      </p:sp>
      <p:sp>
        <p:nvSpPr>
          <p:cNvPr id="5" name="Process 7">
            <a:extLst>
              <a:ext uri="{FF2B5EF4-FFF2-40B4-BE49-F238E27FC236}">
                <a16:creationId xmlns:a16="http://schemas.microsoft.com/office/drawing/2014/main" id="{1B6A5E03-1F13-AD2A-B24A-8C56A8CC6656}"/>
              </a:ext>
            </a:extLst>
          </p:cNvPr>
          <p:cNvSpPr/>
          <p:nvPr/>
        </p:nvSpPr>
        <p:spPr>
          <a:xfrm>
            <a:off x="4144955" y="1431212"/>
            <a:ext cx="3245395"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2. HTML Parsing</a:t>
            </a:r>
            <a:endParaRPr lang="it-IT" sz="1200" dirty="0">
              <a:solidFill>
                <a:schemeClr val="bg1"/>
              </a:solidFill>
            </a:endParaRPr>
          </a:p>
        </p:txBody>
      </p:sp>
      <p:sp>
        <p:nvSpPr>
          <p:cNvPr id="19" name="Process 8">
            <a:extLst>
              <a:ext uri="{FF2B5EF4-FFF2-40B4-BE49-F238E27FC236}">
                <a16:creationId xmlns:a16="http://schemas.microsoft.com/office/drawing/2014/main" id="{18A10637-8F04-F677-F4D7-6CBCCC35C3BC}"/>
              </a:ext>
            </a:extLst>
          </p:cNvPr>
          <p:cNvSpPr/>
          <p:nvPr/>
        </p:nvSpPr>
        <p:spPr>
          <a:xfrm>
            <a:off x="7843700" y="1431212"/>
            <a:ext cx="3522416"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3. Column Extraction</a:t>
            </a:r>
          </a:p>
        </p:txBody>
      </p:sp>
      <p:sp>
        <p:nvSpPr>
          <p:cNvPr id="20" name="Terminator 13">
            <a:extLst>
              <a:ext uri="{FF2B5EF4-FFF2-40B4-BE49-F238E27FC236}">
                <a16:creationId xmlns:a16="http://schemas.microsoft.com/office/drawing/2014/main" id="{317166FA-9748-5F29-A98B-DF94301FC391}"/>
              </a:ext>
            </a:extLst>
          </p:cNvPr>
          <p:cNvSpPr/>
          <p:nvPr/>
        </p:nvSpPr>
        <p:spPr>
          <a:xfrm>
            <a:off x="8101689" y="5426788"/>
            <a:ext cx="3006437" cy="799604"/>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Export to CSV file</a:t>
            </a:r>
            <a:endParaRPr lang="it-IT" dirty="0">
              <a:solidFill>
                <a:schemeClr val="bg1"/>
              </a:solidFill>
            </a:endParaRPr>
          </a:p>
        </p:txBody>
      </p:sp>
      <p:cxnSp>
        <p:nvCxnSpPr>
          <p:cNvPr id="26" name="Straight Arrow Connector 25">
            <a:extLst>
              <a:ext uri="{FF2B5EF4-FFF2-40B4-BE49-F238E27FC236}">
                <a16:creationId xmlns:a16="http://schemas.microsoft.com/office/drawing/2014/main" id="{5A95F533-B31D-E55B-7605-CF96C95E185E}"/>
              </a:ext>
            </a:extLst>
          </p:cNvPr>
          <p:cNvCxnSpPr>
            <a:cxnSpLocks/>
            <a:stCxn id="3" idx="3"/>
            <a:endCxn id="5" idx="1"/>
          </p:cNvCxnSpPr>
          <p:nvPr/>
        </p:nvCxnSpPr>
        <p:spPr>
          <a:xfrm>
            <a:off x="3827175" y="1827256"/>
            <a:ext cx="3177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496484-EA8A-84FB-DE9D-B1BA08A528F9}"/>
              </a:ext>
            </a:extLst>
          </p:cNvPr>
          <p:cNvCxnSpPr>
            <a:cxnSpLocks/>
            <a:stCxn id="5" idx="3"/>
            <a:endCxn id="19" idx="1"/>
          </p:cNvCxnSpPr>
          <p:nvPr/>
        </p:nvCxnSpPr>
        <p:spPr>
          <a:xfrm>
            <a:off x="7390350" y="1827256"/>
            <a:ext cx="453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C46484-C005-B6D7-B460-D84394984273}"/>
              </a:ext>
            </a:extLst>
          </p:cNvPr>
          <p:cNvCxnSpPr>
            <a:cxnSpLocks/>
            <a:stCxn id="19" idx="2"/>
            <a:endCxn id="51" idx="0"/>
          </p:cNvCxnSpPr>
          <p:nvPr/>
        </p:nvCxnSpPr>
        <p:spPr>
          <a:xfrm>
            <a:off x="9604908" y="2223300"/>
            <a:ext cx="0" cy="225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2999ABF6-13AC-BEFA-50C3-1EC3BA314E9E}"/>
              </a:ext>
            </a:extLst>
          </p:cNvPr>
          <p:cNvSpPr txBox="1">
            <a:spLocks/>
          </p:cNvSpPr>
          <p:nvPr/>
        </p:nvSpPr>
        <p:spPr>
          <a:xfrm>
            <a:off x="1079190" y="2439285"/>
            <a:ext cx="6802573" cy="338730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1400"/>
              </a:spcBef>
              <a:buFont typeface="Arial" panose="020B0604020202020204" pitchFamily="34" charse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Steps:</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 Request: </a:t>
            </a:r>
            <a:r>
              <a:rPr lang="en-US" sz="1100" dirty="0">
                <a:latin typeface="Amiri" panose="00000500000000000000" pitchFamily="2" charset="-78"/>
                <a:ea typeface="Amiri" panose="00000500000000000000" pitchFamily="2" charset="-78"/>
                <a:cs typeface="Amiri" panose="00000500000000000000" pitchFamily="2" charset="-78"/>
              </a:rPr>
              <a:t>Initiate a data request to the Wikipedia page containing Falcon 9 launch data.</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HTML Parsing: </a:t>
            </a:r>
            <a:r>
              <a:rPr lang="en-US" sz="1100" dirty="0">
                <a:latin typeface="Amiri" panose="00000500000000000000" pitchFamily="2" charset="-78"/>
                <a:ea typeface="Amiri" panose="00000500000000000000" pitchFamily="2" charset="-78"/>
                <a:cs typeface="Amiri" panose="00000500000000000000" pitchFamily="2" charset="-78"/>
              </a:rPr>
              <a:t>Create a BeautifulSoup object from the HTML response to parse the webpage.</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Column Extraction: </a:t>
            </a:r>
            <a:r>
              <a:rPr lang="en-US" sz="1100" dirty="0">
                <a:latin typeface="Amiri" panose="00000500000000000000" pitchFamily="2" charset="-78"/>
                <a:ea typeface="Amiri" panose="00000500000000000000" pitchFamily="2" charset="-78"/>
                <a:cs typeface="Amiri" panose="00000500000000000000" pitchFamily="2" charset="-78"/>
              </a:rPr>
              <a:t>Extract column names from the HTML table header to identify the data fields.</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 Collection: </a:t>
            </a:r>
            <a:r>
              <a:rPr lang="en-US" sz="1100" dirty="0">
                <a:latin typeface="Amiri" panose="00000500000000000000" pitchFamily="2" charset="-78"/>
                <a:ea typeface="Amiri" panose="00000500000000000000" pitchFamily="2" charset="-78"/>
                <a:cs typeface="Amiri" panose="00000500000000000000" pitchFamily="2" charset="-78"/>
              </a:rPr>
              <a:t>Collect data by parsing the HTML tables on the webpage.</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 Transformation: </a:t>
            </a:r>
            <a:r>
              <a:rPr lang="en-US" sz="1100" dirty="0">
                <a:latin typeface="Amiri" panose="00000500000000000000" pitchFamily="2" charset="-78"/>
                <a:ea typeface="Amiri" panose="00000500000000000000" pitchFamily="2" charset="-78"/>
                <a:cs typeface="Amiri" panose="00000500000000000000" pitchFamily="2" charset="-78"/>
              </a:rPr>
              <a:t>Transform the collected data into a dictionary format.</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DataFrame Creation: </a:t>
            </a:r>
            <a:r>
              <a:rPr lang="en-US" sz="1100" dirty="0">
                <a:latin typeface="Amiri" panose="00000500000000000000" pitchFamily="2" charset="-78"/>
                <a:ea typeface="Amiri" panose="00000500000000000000" pitchFamily="2" charset="-78"/>
                <a:cs typeface="Amiri" panose="00000500000000000000" pitchFamily="2" charset="-78"/>
              </a:rPr>
              <a:t>Create a DataFrame from the obtained dictionary.</a:t>
            </a:r>
          </a:p>
          <a:p>
            <a:pPr>
              <a:lnSpc>
                <a:spcPct val="100000"/>
              </a:lnSpc>
              <a:spcBef>
                <a:spcPts val="1400"/>
              </a:spcBef>
              <a:buFont typeface="+mj-lt"/>
              <a:buAutoNum type="arabicPeriod"/>
            </a:pPr>
            <a:r>
              <a:rPr lang="en-US" sz="1100" b="1" dirty="0">
                <a:solidFill>
                  <a:srgbClr val="0948CB"/>
                </a:solidFill>
                <a:latin typeface="Amiri" panose="00000500000000000000" pitchFamily="2" charset="-78"/>
                <a:ea typeface="Amiri" panose="00000500000000000000" pitchFamily="2" charset="-78"/>
                <a:cs typeface="Amiri" panose="00000500000000000000" pitchFamily="2" charset="-78"/>
              </a:rPr>
              <a:t>Data Export: </a:t>
            </a:r>
            <a:r>
              <a:rPr lang="en-US" sz="1100" dirty="0">
                <a:latin typeface="Amiri" panose="00000500000000000000" pitchFamily="2" charset="-78"/>
                <a:ea typeface="Amiri" panose="00000500000000000000" pitchFamily="2" charset="-78"/>
                <a:cs typeface="Amiri" panose="00000500000000000000" pitchFamily="2" charset="-78"/>
              </a:rPr>
              <a:t>Export the cleaned and processed data to a CSV file for further analysis</a:t>
            </a:r>
            <a:r>
              <a:rPr lang="en-US" sz="1000" dirty="0">
                <a:latin typeface="Amiri" panose="00000500000000000000" pitchFamily="2" charset="-78"/>
                <a:ea typeface="Amiri" panose="00000500000000000000" pitchFamily="2" charset="-78"/>
                <a:cs typeface="Amiri" panose="00000500000000000000" pitchFamily="2" charset="-78"/>
              </a:rPr>
              <a:t>.</a:t>
            </a:r>
          </a:p>
          <a:p>
            <a:pPr marL="0" indent="0">
              <a:lnSpc>
                <a:spcPct val="100000"/>
              </a:lnSpc>
              <a:spcBef>
                <a:spcPts val="1400"/>
              </a:spcBef>
              <a:buFont typeface="Arial" panose="020B0604020202020204" pitchFamily="34" charset="0"/>
              <a:buNone/>
            </a:pPr>
            <a:endParaRPr lang="en-US" sz="1000" dirty="0">
              <a:latin typeface="Amiri" panose="00000500000000000000" pitchFamily="2" charset="-78"/>
              <a:ea typeface="Amiri" panose="00000500000000000000" pitchFamily="2" charset="-78"/>
              <a:cs typeface="Amiri" panose="00000500000000000000" pitchFamily="2" charset="-78"/>
            </a:endParaRPr>
          </a:p>
          <a:p>
            <a:pPr marL="0" indent="0">
              <a:lnSpc>
                <a:spcPct val="100000"/>
              </a:lnSpc>
              <a:spcBef>
                <a:spcPts val="600"/>
              </a:spcBef>
              <a:buFont typeface="Arial" panose="020B0604020202020204" pitchFamily="34" charset="0"/>
              <a:buNone/>
            </a:pPr>
            <a:r>
              <a:rPr lang="en-US" sz="1600" b="1" dirty="0">
                <a:solidFill>
                  <a:schemeClr val="tx1">
                    <a:lumMod val="65000"/>
                    <a:lumOff val="35000"/>
                  </a:schemeClr>
                </a:solidFill>
                <a:latin typeface="Amiri" panose="00000500000000000000" pitchFamily="2" charset="-78"/>
                <a:ea typeface="Amiri" panose="00000500000000000000" pitchFamily="2" charset="-78"/>
                <a:cs typeface="Amiri" panose="00000500000000000000" pitchFamily="2" charset="-78"/>
              </a:rPr>
              <a:t>GitHub URL</a:t>
            </a:r>
          </a:p>
          <a:p>
            <a:pPr marL="0" indent="0">
              <a:lnSpc>
                <a:spcPct val="100000"/>
              </a:lnSpc>
              <a:spcBef>
                <a:spcPts val="600"/>
              </a:spcBef>
              <a:buFont typeface="Arial" panose="020B0604020202020204" pitchFamily="34" charset="0"/>
              <a:buNone/>
            </a:pPr>
            <a:r>
              <a:rPr lang="en-US" sz="1000" b="1" dirty="0">
                <a:solidFill>
                  <a:schemeClr val="accent3">
                    <a:lumMod val="25000"/>
                  </a:schemeClr>
                </a:solidFill>
                <a:latin typeface="Abadi" panose="020B0604020104020204" pitchFamily="34" charset="0"/>
              </a:rPr>
              <a:t>https://github.com/evansbuycosansolis/IBM_DataScience_Capstone/blob/main/02_IBM-DS_Capstone_SpaceX_Web_Scraping.ipynb</a:t>
            </a:r>
          </a:p>
        </p:txBody>
      </p:sp>
      <p:sp>
        <p:nvSpPr>
          <p:cNvPr id="51" name="Process 8">
            <a:extLst>
              <a:ext uri="{FF2B5EF4-FFF2-40B4-BE49-F238E27FC236}">
                <a16:creationId xmlns:a16="http://schemas.microsoft.com/office/drawing/2014/main" id="{47A09DB1-8777-57B0-8F00-EC2EA55FCB70}"/>
              </a:ext>
            </a:extLst>
          </p:cNvPr>
          <p:cNvSpPr/>
          <p:nvPr/>
        </p:nvSpPr>
        <p:spPr>
          <a:xfrm>
            <a:off x="7843700" y="2448788"/>
            <a:ext cx="3522416"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4. Data Collection</a:t>
            </a:r>
          </a:p>
        </p:txBody>
      </p:sp>
      <p:sp>
        <p:nvSpPr>
          <p:cNvPr id="52" name="Process 8">
            <a:extLst>
              <a:ext uri="{FF2B5EF4-FFF2-40B4-BE49-F238E27FC236}">
                <a16:creationId xmlns:a16="http://schemas.microsoft.com/office/drawing/2014/main" id="{89D1C901-051B-3D1D-C466-F56BA308F2A8}"/>
              </a:ext>
            </a:extLst>
          </p:cNvPr>
          <p:cNvSpPr/>
          <p:nvPr/>
        </p:nvSpPr>
        <p:spPr>
          <a:xfrm>
            <a:off x="7843700" y="3411951"/>
            <a:ext cx="3522416"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5. Data Transformation</a:t>
            </a:r>
          </a:p>
        </p:txBody>
      </p:sp>
      <p:sp>
        <p:nvSpPr>
          <p:cNvPr id="55" name="Process 8">
            <a:extLst>
              <a:ext uri="{FF2B5EF4-FFF2-40B4-BE49-F238E27FC236}">
                <a16:creationId xmlns:a16="http://schemas.microsoft.com/office/drawing/2014/main" id="{C8F5C57B-532A-2C15-C4A0-50F61095B389}"/>
              </a:ext>
            </a:extLst>
          </p:cNvPr>
          <p:cNvSpPr/>
          <p:nvPr/>
        </p:nvSpPr>
        <p:spPr>
          <a:xfrm>
            <a:off x="7843699" y="4352803"/>
            <a:ext cx="3522416"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sz="1200" dirty="0">
                <a:latin typeface="Microsoft JhengHei" panose="020B0604030504040204" charset="-120"/>
                <a:ea typeface="Microsoft JhengHei" panose="020B0604030504040204" charset="-120"/>
              </a:rPr>
              <a:t>5. DataFrame Creation</a:t>
            </a:r>
          </a:p>
        </p:txBody>
      </p:sp>
      <p:cxnSp>
        <p:nvCxnSpPr>
          <p:cNvPr id="56" name="Straight Arrow Connector 55">
            <a:extLst>
              <a:ext uri="{FF2B5EF4-FFF2-40B4-BE49-F238E27FC236}">
                <a16:creationId xmlns:a16="http://schemas.microsoft.com/office/drawing/2014/main" id="{50E72BC1-DABC-613C-884C-0622AD44ABD9}"/>
              </a:ext>
            </a:extLst>
          </p:cNvPr>
          <p:cNvCxnSpPr>
            <a:cxnSpLocks/>
            <a:stCxn id="51" idx="2"/>
            <a:endCxn id="52" idx="0"/>
          </p:cNvCxnSpPr>
          <p:nvPr/>
        </p:nvCxnSpPr>
        <p:spPr>
          <a:xfrm>
            <a:off x="9604908" y="3240876"/>
            <a:ext cx="0" cy="171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F765300-138D-F3BF-E434-CE1A36A07AFA}"/>
              </a:ext>
            </a:extLst>
          </p:cNvPr>
          <p:cNvCxnSpPr>
            <a:cxnSpLocks/>
            <a:stCxn id="52" idx="2"/>
            <a:endCxn id="55" idx="0"/>
          </p:cNvCxnSpPr>
          <p:nvPr/>
        </p:nvCxnSpPr>
        <p:spPr>
          <a:xfrm flipH="1">
            <a:off x="9604907" y="4204039"/>
            <a:ext cx="1" cy="14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3717533-83BD-EF6F-2163-0D674F1A049B}"/>
              </a:ext>
            </a:extLst>
          </p:cNvPr>
          <p:cNvCxnSpPr>
            <a:cxnSpLocks/>
            <a:stCxn id="55" idx="2"/>
            <a:endCxn id="20" idx="0"/>
          </p:cNvCxnSpPr>
          <p:nvPr/>
        </p:nvCxnSpPr>
        <p:spPr>
          <a:xfrm>
            <a:off x="9604907" y="5144891"/>
            <a:ext cx="1" cy="281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6771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1026</TotalTime>
  <Words>5706</Words>
  <Application>Microsoft Office PowerPoint</Application>
  <PresentationFormat>Widescreen</PresentationFormat>
  <Paragraphs>387</Paragraphs>
  <Slides>48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Microsoft JhengHei</vt:lpstr>
      <vt:lpstr>Abadi</vt:lpstr>
      <vt:lpstr>Amiri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Evans Sansolis</cp:lastModifiedBy>
  <cp:revision>220</cp:revision>
  <dcterms:created xsi:type="dcterms:W3CDTF">2021-04-29T18:58:34Z</dcterms:created>
  <dcterms:modified xsi:type="dcterms:W3CDTF">2023-09-04T09:56:57Z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